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6" r:id="rId3"/>
    <p:sldId id="267" r:id="rId4"/>
    <p:sldId id="274" r:id="rId5"/>
    <p:sldId id="260" r:id="rId6"/>
    <p:sldId id="256" r:id="rId7"/>
    <p:sldId id="258" r:id="rId8"/>
    <p:sldId id="261" r:id="rId9"/>
    <p:sldId id="262" r:id="rId10"/>
    <p:sldId id="259" r:id="rId11"/>
    <p:sldId id="263" r:id="rId12"/>
    <p:sldId id="264" r:id="rId13"/>
    <p:sldId id="266" r:id="rId14"/>
    <p:sldId id="265" r:id="rId15"/>
    <p:sldId id="271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00"/>
    <a:srgbClr val="FF99FF"/>
    <a:srgbClr val="FFC91D"/>
    <a:srgbClr val="FFB3FF"/>
    <a:srgbClr val="009900"/>
    <a:srgbClr val="66FFFF"/>
    <a:srgbClr val="A6D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05" y="-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7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937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14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3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77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65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517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646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981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1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53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9954-9A37-4FE0-ACD7-6887550007C4}" type="datetimeFigureOut">
              <a:rPr lang="th-TH" smtClean="0"/>
              <a:t>13/06/68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178197E-DF2E-4809-ACF6-F6E7B5CE94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94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030724"/>
            <a:ext cx="5616624" cy="923330"/>
          </a:xfrm>
          <a:prstGeom prst="rect">
            <a:avLst/>
          </a:prstGeom>
          <a:solidFill>
            <a:srgbClr val="A6D86E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สูตรพื้นที่รูปสามเหลี่ยม</a:t>
            </a:r>
          </a:p>
        </p:txBody>
      </p:sp>
      <p:pic>
        <p:nvPicPr>
          <p:cNvPr id="14" name="รูปภาพ 13" descr="รูปภาพประกอบด้วย เสื้อผ้า, รองเท้า, แฟชั่น, แต่งตัว&#10;&#10;เนื้อหาที่สร้างโดย AI อาจไม่ถูกต้อง">
            <a:extLst>
              <a:ext uri="{FF2B5EF4-FFF2-40B4-BE49-F238E27FC236}">
                <a16:creationId xmlns:a16="http://schemas.microsoft.com/office/drawing/2014/main" id="{065E415B-22CD-A1BB-D11E-A25FBD766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5158"/>
            <a:ext cx="6523127" cy="4883867"/>
          </a:xfrm>
          <a:prstGeom prst="rect">
            <a:avLst/>
          </a:prstGeom>
        </p:spPr>
      </p:pic>
      <p:pic>
        <p:nvPicPr>
          <p:cNvPr id="16" name="รูปภาพ 15" descr="รูปภาพประกอบด้วย สามเหลี่ยม, กราฟิก, ธง&#10;&#10;เนื้อหาที่สร้างโดย AI อาจไม่ถูกต้อง">
            <a:extLst>
              <a:ext uri="{FF2B5EF4-FFF2-40B4-BE49-F238E27FC236}">
                <a16:creationId xmlns:a16="http://schemas.microsoft.com/office/drawing/2014/main" id="{B04E88C9-0D45-CF5F-F776-F8D80CB96D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910" y="252204"/>
            <a:ext cx="1620180" cy="1292343"/>
          </a:xfrm>
          <a:prstGeom prst="rect">
            <a:avLst/>
          </a:prstGeom>
        </p:spPr>
      </p:pic>
      <p:sp>
        <p:nvSpPr>
          <p:cNvPr id="17" name="TextBox 1">
            <a:extLst>
              <a:ext uri="{FF2B5EF4-FFF2-40B4-BE49-F238E27FC236}">
                <a16:creationId xmlns:a16="http://schemas.microsoft.com/office/drawing/2014/main" id="{6A2354F4-C83D-4B0B-94FE-DC7665218728}"/>
              </a:ext>
            </a:extLst>
          </p:cNvPr>
          <p:cNvSpPr txBox="1"/>
          <p:nvPr/>
        </p:nvSpPr>
        <p:spPr>
          <a:xfrm>
            <a:off x="2411760" y="3501008"/>
            <a:ext cx="3636404" cy="646331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6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ชั้นประถมศึกษาปีที่ </a:t>
            </a:r>
            <a:r>
              <a:rPr lang="en-US" sz="36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th-TH" sz="36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E2FBE419-834D-0226-2CDE-CD4264E8C6E4}"/>
              </a:ext>
            </a:extLst>
          </p:cNvPr>
          <p:cNvSpPr txBox="1"/>
          <p:nvPr/>
        </p:nvSpPr>
        <p:spPr>
          <a:xfrm>
            <a:off x="251520" y="5517232"/>
            <a:ext cx="309634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pc="50" dirty="0">
                <a:ln w="11430"/>
                <a:solidFill>
                  <a:srgbClr val="002060"/>
                </a:solidFill>
              </a:rPr>
              <a:t>จัดทำโดย คุณครูศุภรานันท์  แก้วเกิดมี</a:t>
            </a:r>
          </a:p>
        </p:txBody>
      </p:sp>
    </p:spTree>
    <p:extLst>
      <p:ext uri="{BB962C8B-B14F-4D97-AF65-F5344CB8AC3E}">
        <p14:creationId xmlns:p14="http://schemas.microsoft.com/office/powerpoint/2010/main" val="2441224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1948648" y="253848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1497" y="2534063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012160" y="11286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987922" y="10579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</a:t>
            </a:r>
            <a:endParaRPr lang="th-TH" sz="2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932040" y="9778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6214536" y="437802"/>
            <a:ext cx="0" cy="212400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>
            <a:off x="5127521" y="2573320"/>
            <a:ext cx="108000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ามเหลี่ยมหน้าจั่ว 3"/>
          <p:cNvSpPr/>
          <p:nvPr/>
        </p:nvSpPr>
        <p:spPr>
          <a:xfrm rot="9085117">
            <a:off x="2293505" y="1410889"/>
            <a:ext cx="4518000" cy="1368000"/>
          </a:xfrm>
          <a:prstGeom prst="triangle">
            <a:avLst>
              <a:gd name="adj" fmla="val 44194"/>
            </a:avLst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3" name="สามเหลี่ยมหน้าจั่ว 72"/>
          <p:cNvSpPr>
            <a:spLocks noChangeAspect="1"/>
          </p:cNvSpPr>
          <p:nvPr/>
        </p:nvSpPr>
        <p:spPr>
          <a:xfrm rot="9085117">
            <a:off x="4265376" y="920474"/>
            <a:ext cx="2224800" cy="673651"/>
          </a:xfrm>
          <a:prstGeom prst="triangle">
            <a:avLst>
              <a:gd name="adj" fmla="val 44194"/>
            </a:avLst>
          </a:prstGeom>
          <a:solidFill>
            <a:schemeClr val="bg1"/>
          </a:solidFill>
          <a:ln w="127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3" name="กลุ่ม 32"/>
          <p:cNvGrpSpPr/>
          <p:nvPr/>
        </p:nvGrpSpPr>
        <p:grpSpPr>
          <a:xfrm>
            <a:off x="6063521" y="2427996"/>
            <a:ext cx="144000" cy="140986"/>
            <a:chOff x="6439652" y="3289694"/>
            <a:chExt cx="220580" cy="220294"/>
          </a:xfrm>
        </p:grpSpPr>
        <p:cxnSp>
          <p:nvCxnSpPr>
            <p:cNvPr id="30" name="ตัวเชื่อมต่อตรง 29"/>
            <p:cNvCxnSpPr/>
            <p:nvPr/>
          </p:nvCxnSpPr>
          <p:spPr>
            <a:xfrm>
              <a:off x="6444208" y="328969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/>
            <p:cNvCxnSpPr/>
            <p:nvPr/>
          </p:nvCxnSpPr>
          <p:spPr>
            <a:xfrm>
              <a:off x="6439652" y="3293988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สามเหลี่ยมมุมฉาก 69"/>
          <p:cNvSpPr/>
          <p:nvPr/>
        </p:nvSpPr>
        <p:spPr>
          <a:xfrm flipV="1">
            <a:off x="5129431" y="1498117"/>
            <a:ext cx="522000" cy="1080000"/>
          </a:xfrm>
          <a:prstGeom prst="rtTriangle">
            <a:avLst/>
          </a:prstGeom>
          <a:solidFill>
            <a:schemeClr val="bg1"/>
          </a:solidFill>
          <a:ln w="127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สามเหลี่ยมมุมฉาก 79"/>
          <p:cNvSpPr/>
          <p:nvPr/>
        </p:nvSpPr>
        <p:spPr>
          <a:xfrm flipV="1">
            <a:off x="5127409" y="1489169"/>
            <a:ext cx="522000" cy="1080000"/>
          </a:xfrm>
          <a:prstGeom prst="rtTriangl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สามเหลี่ยมหน้าจั่ว 81"/>
          <p:cNvSpPr>
            <a:spLocks noChangeAspect="1"/>
          </p:cNvSpPr>
          <p:nvPr/>
        </p:nvSpPr>
        <p:spPr>
          <a:xfrm rot="9085117">
            <a:off x="4276468" y="917329"/>
            <a:ext cx="2224800" cy="673651"/>
          </a:xfrm>
          <a:prstGeom prst="triangle">
            <a:avLst>
              <a:gd name="adj" fmla="val 44194"/>
            </a:avLst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3" name="สามเหลี่ยมหน้าจั่ว 82"/>
          <p:cNvSpPr>
            <a:spLocks noChangeAspect="1"/>
          </p:cNvSpPr>
          <p:nvPr/>
        </p:nvSpPr>
        <p:spPr>
          <a:xfrm rot="9085117" flipH="1" flipV="1">
            <a:off x="1957365" y="319734"/>
            <a:ext cx="2224800" cy="673651"/>
          </a:xfrm>
          <a:prstGeom prst="triangle">
            <a:avLst>
              <a:gd name="adj" fmla="val 44194"/>
            </a:avLst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3" name="กลุ่ม 12"/>
          <p:cNvGrpSpPr/>
          <p:nvPr/>
        </p:nvGrpSpPr>
        <p:grpSpPr>
          <a:xfrm>
            <a:off x="2229613" y="769170"/>
            <a:ext cx="2899818" cy="1442695"/>
            <a:chOff x="1149861" y="2094888"/>
            <a:chExt cx="2899818" cy="1442695"/>
          </a:xfrm>
        </p:grpSpPr>
        <p:grpSp>
          <p:nvGrpSpPr>
            <p:cNvPr id="52" name="กลุ่ม 51"/>
            <p:cNvGrpSpPr/>
            <p:nvPr/>
          </p:nvGrpSpPr>
          <p:grpSpPr>
            <a:xfrm>
              <a:off x="1149861" y="2817583"/>
              <a:ext cx="2880000" cy="720000"/>
              <a:chOff x="3563888" y="3861048"/>
              <a:chExt cx="2165009" cy="720000"/>
            </a:xfrm>
          </p:grpSpPr>
          <p:cxnSp>
            <p:nvCxnSpPr>
              <p:cNvPr id="53" name="ตัวเชื่อมต่อตรง 52"/>
              <p:cNvCxnSpPr/>
              <p:nvPr/>
            </p:nvCxnSpPr>
            <p:spPr>
              <a:xfrm>
                <a:off x="3563888" y="4214184"/>
                <a:ext cx="21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ตัวเชื่อมต่อตรง 53"/>
              <p:cNvCxnSpPr/>
              <p:nvPr/>
            </p:nvCxnSpPr>
            <p:spPr>
              <a:xfrm>
                <a:off x="3568897" y="3861048"/>
                <a:ext cx="21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ตัวเชื่อมต่อตรง 54"/>
              <p:cNvCxnSpPr/>
              <p:nvPr/>
            </p:nvCxnSpPr>
            <p:spPr>
              <a:xfrm>
                <a:off x="3568897" y="4581048"/>
                <a:ext cx="21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ตัวเชื่อมต่อตรง 44"/>
            <p:cNvCxnSpPr/>
            <p:nvPr/>
          </p:nvCxnSpPr>
          <p:spPr>
            <a:xfrm>
              <a:off x="1169679" y="2094888"/>
              <a:ext cx="287333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/>
            <p:cNvCxnSpPr/>
            <p:nvPr/>
          </p:nvCxnSpPr>
          <p:spPr>
            <a:xfrm>
              <a:off x="1176342" y="2461752"/>
              <a:ext cx="287333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912512" y="1223847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</a:t>
            </a:r>
            <a:endParaRPr lang="th-TH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6012160" y="2531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</a:t>
            </a:r>
            <a:endParaRPr lang="th-TH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126996" y="2852840"/>
            <a:ext cx="3589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BCGH</a:t>
            </a:r>
            <a:endParaRPr lang="th-TH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4052773" y="283416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40" name="กลุ่ม 39"/>
          <p:cNvGrpSpPr/>
          <p:nvPr/>
        </p:nvGrpSpPr>
        <p:grpSpPr>
          <a:xfrm>
            <a:off x="4396261" y="2719553"/>
            <a:ext cx="449458" cy="841412"/>
            <a:chOff x="6286476" y="4531342"/>
            <a:chExt cx="449458" cy="841412"/>
          </a:xfrm>
        </p:grpSpPr>
        <p:sp>
          <p:nvSpPr>
            <p:cNvPr id="42" name="TextBox 41"/>
            <p:cNvSpPr txBox="1"/>
            <p:nvPr/>
          </p:nvSpPr>
          <p:spPr>
            <a:xfrm>
              <a:off x="6286476" y="4531342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86476" y="478797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44" name="ตัวเชื่อมต่อตรง 43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5107955" y="2850052"/>
            <a:ext cx="3205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BCDE</a:t>
            </a:r>
            <a:endParaRPr lang="th-TH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4665083" y="2847611"/>
            <a:ext cx="791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ของ</a:t>
            </a:r>
            <a:endParaRPr lang="th-TH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4900141" y="3355388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CD</a:t>
            </a:r>
            <a:endParaRPr lang="th-TH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5331619" y="334275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5580112" y="3366505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4060724" y="333088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62" name="กลุ่ม 61"/>
          <p:cNvGrpSpPr/>
          <p:nvPr/>
        </p:nvGrpSpPr>
        <p:grpSpPr>
          <a:xfrm>
            <a:off x="4389809" y="3229396"/>
            <a:ext cx="449458" cy="827053"/>
            <a:chOff x="6286476" y="4568209"/>
            <a:chExt cx="449458" cy="827053"/>
          </a:xfrm>
        </p:grpSpPr>
        <p:sp>
          <p:nvSpPr>
            <p:cNvPr id="63" name="TextBox 62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65" name="ตัวเชื่อมต่อตรง 64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4662642" y="333088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68" name="TextBox 67"/>
          <p:cNvSpPr txBox="1"/>
          <p:nvPr/>
        </p:nvSpPr>
        <p:spPr>
          <a:xfrm>
            <a:off x="1126996" y="3901328"/>
            <a:ext cx="295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4060724" y="388124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4449997" y="3877468"/>
            <a:ext cx="3589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BCGH</a:t>
            </a:r>
            <a:endParaRPr lang="th-TH" sz="3200" dirty="0"/>
          </a:p>
        </p:txBody>
      </p:sp>
      <p:sp>
        <p:nvSpPr>
          <p:cNvPr id="72" name="TextBox 71"/>
          <p:cNvSpPr txBox="1"/>
          <p:nvPr/>
        </p:nvSpPr>
        <p:spPr>
          <a:xfrm>
            <a:off x="1121240" y="4415963"/>
            <a:ext cx="3459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4891931" y="4409223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CD</a:t>
            </a:r>
            <a:endParaRPr lang="th-TH" sz="3200" dirty="0"/>
          </a:p>
        </p:txBody>
      </p:sp>
      <p:sp>
        <p:nvSpPr>
          <p:cNvPr id="75" name="TextBox 74"/>
          <p:cNvSpPr txBox="1"/>
          <p:nvPr/>
        </p:nvSpPr>
        <p:spPr>
          <a:xfrm>
            <a:off x="5332189" y="439659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76" name="TextBox 75"/>
          <p:cNvSpPr txBox="1"/>
          <p:nvPr/>
        </p:nvSpPr>
        <p:spPr>
          <a:xfrm>
            <a:off x="5569479" y="4420340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4068723" y="438471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78" name="กลุ่ม 77"/>
          <p:cNvGrpSpPr/>
          <p:nvPr/>
        </p:nvGrpSpPr>
        <p:grpSpPr>
          <a:xfrm>
            <a:off x="4397808" y="4283231"/>
            <a:ext cx="449458" cy="827053"/>
            <a:chOff x="6286476" y="4568209"/>
            <a:chExt cx="449458" cy="827053"/>
          </a:xfrm>
        </p:grpSpPr>
        <p:sp>
          <p:nvSpPr>
            <p:cNvPr id="79" name="TextBox 78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84" name="ตัวเชื่อมต่อตรง 83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4670641" y="438471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4947159" y="4923144"/>
            <a:ext cx="597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TA</a:t>
            </a:r>
            <a:endParaRPr lang="th-TH" sz="3200" dirty="0"/>
          </a:p>
        </p:txBody>
      </p:sp>
      <p:sp>
        <p:nvSpPr>
          <p:cNvPr id="90" name="TextBox 89"/>
          <p:cNvSpPr txBox="1"/>
          <p:nvPr/>
        </p:nvSpPr>
        <p:spPr>
          <a:xfrm>
            <a:off x="5332189" y="4910511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580112" y="4934261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92" name="TextBox 91"/>
          <p:cNvSpPr txBox="1"/>
          <p:nvPr/>
        </p:nvSpPr>
        <p:spPr>
          <a:xfrm>
            <a:off x="4080096" y="489863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93" name="กลุ่ม 92"/>
          <p:cNvGrpSpPr/>
          <p:nvPr/>
        </p:nvGrpSpPr>
        <p:grpSpPr>
          <a:xfrm>
            <a:off x="4409181" y="4797152"/>
            <a:ext cx="449458" cy="827053"/>
            <a:chOff x="6286476" y="4568209"/>
            <a:chExt cx="449458" cy="827053"/>
          </a:xfrm>
        </p:grpSpPr>
        <p:sp>
          <p:nvSpPr>
            <p:cNvPr id="94" name="TextBox 93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96" name="ตัวเชื่อมต่อตรง 95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4682014" y="489863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4071357" y="538316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99" name="กลุ่ม 98"/>
          <p:cNvGrpSpPr/>
          <p:nvPr/>
        </p:nvGrpSpPr>
        <p:grpSpPr>
          <a:xfrm>
            <a:off x="4400442" y="5304567"/>
            <a:ext cx="449458" cy="832021"/>
            <a:chOff x="6286476" y="4577600"/>
            <a:chExt cx="449458" cy="832021"/>
          </a:xfrm>
        </p:grpSpPr>
        <p:sp>
          <p:nvSpPr>
            <p:cNvPr id="100" name="TextBox 99"/>
            <p:cNvSpPr txBox="1"/>
            <p:nvPr/>
          </p:nvSpPr>
          <p:spPr>
            <a:xfrm>
              <a:off x="6286476" y="4577600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286476" y="4824846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105" name="ตัวเชื่อมต่อตรง 104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4661400" y="5376621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109" name="TextBox 108"/>
          <p:cNvSpPr txBox="1"/>
          <p:nvPr/>
        </p:nvSpPr>
        <p:spPr>
          <a:xfrm>
            <a:off x="6185652" y="5381975"/>
            <a:ext cx="1734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908253" y="539529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934067" y="5381975"/>
            <a:ext cx="130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sp>
        <p:nvSpPr>
          <p:cNvPr id="112" name="สี่เหลี่ยมผืนผ้ามุมมน 111"/>
          <p:cNvSpPr/>
          <p:nvPr/>
        </p:nvSpPr>
        <p:spPr>
          <a:xfrm>
            <a:off x="1403648" y="5980064"/>
            <a:ext cx="6768752" cy="7920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/>
          </a:p>
        </p:txBody>
      </p:sp>
      <p:sp>
        <p:nvSpPr>
          <p:cNvPr id="113" name="TextBox 112"/>
          <p:cNvSpPr txBox="1"/>
          <p:nvPr/>
        </p:nvSpPr>
        <p:spPr>
          <a:xfrm>
            <a:off x="1609313" y="6076771"/>
            <a:ext cx="253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067565" y="6076771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115" name="กลุ่ม 114"/>
          <p:cNvGrpSpPr/>
          <p:nvPr/>
        </p:nvGrpSpPr>
        <p:grpSpPr>
          <a:xfrm>
            <a:off x="4386610" y="5978993"/>
            <a:ext cx="449458" cy="829537"/>
            <a:chOff x="6286476" y="4593201"/>
            <a:chExt cx="449458" cy="829537"/>
          </a:xfrm>
        </p:grpSpPr>
        <p:sp>
          <p:nvSpPr>
            <p:cNvPr id="116" name="TextBox 115"/>
            <p:cNvSpPr txBox="1"/>
            <p:nvPr/>
          </p:nvSpPr>
          <p:spPr>
            <a:xfrm>
              <a:off x="6286476" y="4593201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286476" y="4837963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118" name="ตัวเชื่อมต่อตรง 117"/>
            <p:cNvCxnSpPr/>
            <p:nvPr/>
          </p:nvCxnSpPr>
          <p:spPr>
            <a:xfrm>
              <a:off x="6429349" y="4981627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4666949" y="606673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220778" y="6072090"/>
            <a:ext cx="2041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902209" y="607601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892115" y="6072090"/>
            <a:ext cx="1244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cxnSp>
        <p:nvCxnSpPr>
          <p:cNvPr id="5" name="ตัวเชื่อมต่อตรง 4"/>
          <p:cNvCxnSpPr>
            <a:stCxn id="51" idx="3"/>
            <a:endCxn id="103" idx="0"/>
          </p:cNvCxnSpPr>
          <p:nvPr/>
        </p:nvCxnSpPr>
        <p:spPr>
          <a:xfrm>
            <a:off x="5126926" y="1493641"/>
            <a:ext cx="595" cy="104042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027277" y="12004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</a:t>
            </a:r>
            <a:endParaRPr lang="th-TH" sz="2000" dirty="0"/>
          </a:p>
        </p:txBody>
      </p:sp>
      <p:cxnSp>
        <p:nvCxnSpPr>
          <p:cNvPr id="41" name="ตัวเชื่อมต่อตรง 40"/>
          <p:cNvCxnSpPr/>
          <p:nvPr/>
        </p:nvCxnSpPr>
        <p:spPr>
          <a:xfrm flipV="1">
            <a:off x="4239795" y="1491282"/>
            <a:ext cx="1412551" cy="241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สี่เหลี่ยมผืนผ้า 50"/>
          <p:cNvSpPr/>
          <p:nvPr/>
        </p:nvSpPr>
        <p:spPr>
          <a:xfrm>
            <a:off x="2246926" y="413641"/>
            <a:ext cx="2880000" cy="216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กลุ่ม 9"/>
          <p:cNvGrpSpPr/>
          <p:nvPr/>
        </p:nvGrpSpPr>
        <p:grpSpPr>
          <a:xfrm>
            <a:off x="2568571" y="419802"/>
            <a:ext cx="2166973" cy="2160000"/>
            <a:chOff x="1510085" y="2466080"/>
            <a:chExt cx="2166973" cy="1445191"/>
          </a:xfrm>
        </p:grpSpPr>
        <p:cxnSp>
          <p:nvCxnSpPr>
            <p:cNvPr id="58" name="ตัวเชื่อมต่อตรง 57"/>
            <p:cNvCxnSpPr/>
            <p:nvPr/>
          </p:nvCxnSpPr>
          <p:spPr>
            <a:xfrm>
              <a:off x="1510085" y="2466080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ตัวเชื่อมต่อตรง 58"/>
            <p:cNvCxnSpPr/>
            <p:nvPr/>
          </p:nvCxnSpPr>
          <p:spPr>
            <a:xfrm>
              <a:off x="1885920" y="2466080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ตัวเชื่อมต่อตรง 59"/>
            <p:cNvCxnSpPr/>
            <p:nvPr/>
          </p:nvCxnSpPr>
          <p:spPr>
            <a:xfrm>
              <a:off x="2241559" y="2467207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/>
            <p:cNvCxnSpPr/>
            <p:nvPr/>
          </p:nvCxnSpPr>
          <p:spPr>
            <a:xfrm>
              <a:off x="2595902" y="2471271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/>
            <p:cNvCxnSpPr/>
            <p:nvPr/>
          </p:nvCxnSpPr>
          <p:spPr>
            <a:xfrm>
              <a:off x="2964929" y="2470144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ตัวเชื่อมต่อตรง 35"/>
            <p:cNvCxnSpPr/>
            <p:nvPr/>
          </p:nvCxnSpPr>
          <p:spPr>
            <a:xfrm>
              <a:off x="3314871" y="2470144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/>
            <p:cNvCxnSpPr/>
            <p:nvPr/>
          </p:nvCxnSpPr>
          <p:spPr>
            <a:xfrm>
              <a:off x="3677058" y="2470144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ตัวเชื่อมต่อตรง 2"/>
          <p:cNvCxnSpPr/>
          <p:nvPr/>
        </p:nvCxnSpPr>
        <p:spPr>
          <a:xfrm>
            <a:off x="2258539" y="1503834"/>
            <a:ext cx="28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23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3.33333E-6 L -0.31459 -3.33333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21528 -3.7037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486 L -2.77778E-7 0.1571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750"/>
                            </p:stCondLst>
                            <p:childTnLst>
                              <p:par>
                                <p:cTn id="262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3250"/>
                            </p:stCondLst>
                            <p:childTnLst>
                              <p:par>
                                <p:cTn id="27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000"/>
                            </p:stCondLst>
                            <p:childTnLst>
                              <p:par>
                                <p:cTn id="27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4750"/>
                            </p:stCondLst>
                            <p:childTnLst>
                              <p:par>
                                <p:cTn id="27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8" grpId="0"/>
      <p:bldP spid="73" grpId="0" animBg="1"/>
      <p:bldP spid="70" grpId="0" animBg="1"/>
      <p:bldP spid="80" grpId="0" animBg="1"/>
      <p:bldP spid="80" grpId="1" animBg="1"/>
      <p:bldP spid="82" grpId="0" animBg="1"/>
      <p:bldP spid="82" grpId="1" animBg="1"/>
      <p:bldP spid="82" grpId="2" animBg="1"/>
      <p:bldP spid="83" grpId="0" animBg="1"/>
      <p:bldP spid="83" grpId="1" animBg="1"/>
      <p:bldP spid="86" grpId="0"/>
      <p:bldP spid="87" grpId="0"/>
      <p:bldP spid="38" grpId="0"/>
      <p:bldP spid="39" grpId="0"/>
      <p:bldP spid="46" grpId="0"/>
      <p:bldP spid="48" grpId="0"/>
      <p:bldP spid="49" grpId="0"/>
      <p:bldP spid="50" grpId="0"/>
      <p:bldP spid="56" grpId="0"/>
      <p:bldP spid="57" grpId="0"/>
      <p:bldP spid="66" grpId="0"/>
      <p:bldP spid="68" grpId="0"/>
      <p:bldP spid="69" grpId="0"/>
      <p:bldP spid="71" grpId="0"/>
      <p:bldP spid="72" grpId="0"/>
      <p:bldP spid="74" grpId="0"/>
      <p:bldP spid="75" grpId="0"/>
      <p:bldP spid="76" grpId="0"/>
      <p:bldP spid="77" grpId="0"/>
      <p:bldP spid="88" grpId="0"/>
      <p:bldP spid="89" grpId="0"/>
      <p:bldP spid="90" grpId="0"/>
      <p:bldP spid="91" grpId="0"/>
      <p:bldP spid="92" grpId="0"/>
      <p:bldP spid="97" grpId="0"/>
      <p:bldP spid="98" grpId="0"/>
      <p:bldP spid="106" grpId="0"/>
      <p:bldP spid="109" grpId="0"/>
      <p:bldP spid="110" grpId="0"/>
      <p:bldP spid="111" grpId="0"/>
      <p:bldP spid="112" grpId="0" animBg="1"/>
      <p:bldP spid="113" grpId="0"/>
      <p:bldP spid="114" grpId="0"/>
      <p:bldP spid="119" grpId="0"/>
      <p:bldP spid="120" grpId="0"/>
      <p:bldP spid="121" grpId="0"/>
      <p:bldP spid="122" grpId="0"/>
      <p:bldP spid="85" grpId="0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420888"/>
            <a:ext cx="6552728" cy="132343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การหาสูตรพื้นที่รูปสามเหลี่ยม                            จากพื้นที่รูปสี่เหลี่ยมด้านขนาน</a:t>
            </a:r>
          </a:p>
        </p:txBody>
      </p:sp>
    </p:spTree>
    <p:extLst>
      <p:ext uri="{BB962C8B-B14F-4D97-AF65-F5344CB8AC3E}">
        <p14:creationId xmlns:p14="http://schemas.microsoft.com/office/powerpoint/2010/main" val="290467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ามเหลี่ยมหน้าจั่ว 1"/>
          <p:cNvSpPr/>
          <p:nvPr/>
        </p:nvSpPr>
        <p:spPr>
          <a:xfrm>
            <a:off x="2778671" y="332656"/>
            <a:ext cx="2160000" cy="1440000"/>
          </a:xfrm>
          <a:prstGeom prst="triangle">
            <a:avLst>
              <a:gd name="adj" fmla="val 38976"/>
            </a:avLst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2483768" y="1731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78499" y="173546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404146" y="5235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6" name="สามเหลี่ยมหน้าจั่ว 5"/>
          <p:cNvSpPr/>
          <p:nvPr/>
        </p:nvSpPr>
        <p:spPr>
          <a:xfrm>
            <a:off x="2771800" y="332656"/>
            <a:ext cx="2160000" cy="1440000"/>
          </a:xfrm>
          <a:prstGeom prst="triangle">
            <a:avLst>
              <a:gd name="adj" fmla="val 38976"/>
            </a:avLst>
          </a:prstGeom>
          <a:solidFill>
            <a:srgbClr val="FF99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ามเหลี่ยมหน้าจั่ว 6"/>
          <p:cNvSpPr/>
          <p:nvPr/>
        </p:nvSpPr>
        <p:spPr>
          <a:xfrm flipH="1" flipV="1">
            <a:off x="4788264" y="331519"/>
            <a:ext cx="2160000" cy="1440000"/>
          </a:xfrm>
          <a:prstGeom prst="triangle">
            <a:avLst>
              <a:gd name="adj" fmla="val 38976"/>
            </a:avLst>
          </a:prstGeom>
          <a:solidFill>
            <a:srgbClr val="FF99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5635320" y="5302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2348880"/>
            <a:ext cx="3603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พื้นที่รูปสี่เหลี่ยมด้านขนาน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0207" y="2348880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4255077" y="2348880"/>
            <a:ext cx="130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350367" y="2348880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638399" y="234888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467544" y="2929907"/>
            <a:ext cx="331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910207" y="2906157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98536" y="3530685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AT</a:t>
            </a:r>
            <a:endParaRPr lang="th-TH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202626" y="3518052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5471185" y="3541802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grpSp>
        <p:nvGrpSpPr>
          <p:cNvPr id="19" name="กลุ่ม 18"/>
          <p:cNvGrpSpPr/>
          <p:nvPr/>
        </p:nvGrpSpPr>
        <p:grpSpPr>
          <a:xfrm>
            <a:off x="4230043" y="2762141"/>
            <a:ext cx="449458" cy="966766"/>
            <a:chOff x="6286476" y="4478177"/>
            <a:chExt cx="449458" cy="966766"/>
          </a:xfrm>
        </p:grpSpPr>
        <p:sp>
          <p:nvSpPr>
            <p:cNvPr id="20" name="TextBox 19"/>
            <p:cNvSpPr txBox="1"/>
            <p:nvPr/>
          </p:nvSpPr>
          <p:spPr>
            <a:xfrm>
              <a:off x="6286476" y="44781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86476" y="47986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22" name="ตัวเชื่อมต่อตรง 21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550425" y="2929907"/>
            <a:ext cx="791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ของ</a:t>
            </a:r>
            <a:endParaRPr lang="th-TH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3910207" y="3506177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25" name="กลุ่ม 24"/>
          <p:cNvGrpSpPr/>
          <p:nvPr/>
        </p:nvGrpSpPr>
        <p:grpSpPr>
          <a:xfrm>
            <a:off x="4239292" y="3362161"/>
            <a:ext cx="449458" cy="931141"/>
            <a:chOff x="6286476" y="4525677"/>
            <a:chExt cx="449458" cy="931141"/>
          </a:xfrm>
        </p:grpSpPr>
        <p:sp>
          <p:nvSpPr>
            <p:cNvPr id="26" name="TextBox 25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28" name="ตัวเชื่อมต่อตรง 27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512125" y="3506177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6109" y="4080625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31" name="กลุ่ม 30"/>
          <p:cNvGrpSpPr/>
          <p:nvPr/>
        </p:nvGrpSpPr>
        <p:grpSpPr>
          <a:xfrm>
            <a:off x="4255194" y="3938225"/>
            <a:ext cx="449458" cy="978641"/>
            <a:chOff x="6286476" y="4513802"/>
            <a:chExt cx="449458" cy="978641"/>
          </a:xfrm>
        </p:grpSpPr>
        <p:sp>
          <p:nvSpPr>
            <p:cNvPr id="32" name="TextBox 31"/>
            <p:cNvSpPr txBox="1"/>
            <p:nvPr/>
          </p:nvSpPr>
          <p:spPr>
            <a:xfrm>
              <a:off x="6286476" y="45138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86476" y="48461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34" name="ตัวเชื่อมต่อตรง 33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516152" y="4074077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5877924" y="4071480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4788819" y="4079431"/>
            <a:ext cx="130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5062335" y="2922162"/>
            <a:ext cx="320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ABCD</a:t>
            </a:r>
            <a:endParaRPr lang="th-TH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19872" y="173335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</a:t>
            </a:r>
            <a:endParaRPr lang="th-TH" sz="2000" dirty="0"/>
          </a:p>
        </p:txBody>
      </p:sp>
      <p:cxnSp>
        <p:nvCxnSpPr>
          <p:cNvPr id="49" name="ตัวเชื่อมต่อตรง 48"/>
          <p:cNvCxnSpPr/>
          <p:nvPr/>
        </p:nvCxnSpPr>
        <p:spPr>
          <a:xfrm>
            <a:off x="3617053" y="343997"/>
            <a:ext cx="0" cy="1440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กลุ่ม 49"/>
          <p:cNvGrpSpPr>
            <a:grpSpLocks noChangeAspect="1"/>
          </p:cNvGrpSpPr>
          <p:nvPr/>
        </p:nvGrpSpPr>
        <p:grpSpPr>
          <a:xfrm>
            <a:off x="3619994" y="1676506"/>
            <a:ext cx="90000" cy="90000"/>
            <a:chOff x="2843808" y="4725144"/>
            <a:chExt cx="220471" cy="220471"/>
          </a:xfrm>
        </p:grpSpPr>
        <p:cxnSp>
          <p:nvCxnSpPr>
            <p:cNvPr id="51" name="ตัวเชื่อมต่อตรง 50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สี่เหลี่ยมผืนผ้ามุมมน 52"/>
          <p:cNvSpPr/>
          <p:nvPr/>
        </p:nvSpPr>
        <p:spPr>
          <a:xfrm>
            <a:off x="1271074" y="5465399"/>
            <a:ext cx="6973334" cy="79973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/>
          </a:p>
        </p:txBody>
      </p:sp>
      <p:sp>
        <p:nvSpPr>
          <p:cNvPr id="54" name="TextBox 53"/>
          <p:cNvSpPr txBox="1"/>
          <p:nvPr/>
        </p:nvSpPr>
        <p:spPr>
          <a:xfrm>
            <a:off x="6150742" y="4082241"/>
            <a:ext cx="200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1476739" y="5574901"/>
            <a:ext cx="253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3934991" y="557490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58" name="กลุ่ม 57"/>
          <p:cNvGrpSpPr/>
          <p:nvPr/>
        </p:nvGrpSpPr>
        <p:grpSpPr>
          <a:xfrm>
            <a:off x="4254036" y="5445224"/>
            <a:ext cx="449458" cy="954891"/>
            <a:chOff x="6286476" y="4561302"/>
            <a:chExt cx="449458" cy="954891"/>
          </a:xfrm>
        </p:grpSpPr>
        <p:sp>
          <p:nvSpPr>
            <p:cNvPr id="59" name="TextBox 58"/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61" name="ตัวเชื่อมต่อตรง 60"/>
            <p:cNvCxnSpPr/>
            <p:nvPr/>
          </p:nvCxnSpPr>
          <p:spPr>
            <a:xfrm>
              <a:off x="6429349" y="500289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4534375" y="556486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3" name="TextBox 62"/>
          <p:cNvSpPr txBox="1"/>
          <p:nvPr/>
        </p:nvSpPr>
        <p:spPr>
          <a:xfrm>
            <a:off x="6141369" y="5570220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64" name="TextBox 63"/>
          <p:cNvSpPr txBox="1"/>
          <p:nvPr/>
        </p:nvSpPr>
        <p:spPr>
          <a:xfrm>
            <a:off x="5854699" y="5574144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5" name="TextBox 64"/>
          <p:cNvSpPr txBox="1"/>
          <p:nvPr/>
        </p:nvSpPr>
        <p:spPr>
          <a:xfrm>
            <a:off x="4800936" y="5564938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25140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74 2.2068E-6 L -0.12761 2.2068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25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75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5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9" grpId="0"/>
      <p:bldP spid="30" grpId="0"/>
      <p:bldP spid="35" grpId="0"/>
      <p:bldP spid="36" grpId="0"/>
      <p:bldP spid="37" grpId="0"/>
      <p:bldP spid="47" grpId="0"/>
      <p:bldP spid="48" grpId="0"/>
      <p:bldP spid="53" grpId="0" animBg="1"/>
      <p:bldP spid="54" grpId="0"/>
      <p:bldP spid="56" grpId="0"/>
      <p:bldP spid="57" grpId="0"/>
      <p:bldP spid="62" grpId="0"/>
      <p:bldP spid="63" grpId="0"/>
      <p:bldP spid="64" grpId="0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ามเหลี่ยมมุมฉาก 1"/>
          <p:cNvSpPr/>
          <p:nvPr/>
        </p:nvSpPr>
        <p:spPr>
          <a:xfrm rot="16200000">
            <a:off x="2807806" y="368660"/>
            <a:ext cx="1512167" cy="1728192"/>
          </a:xfrm>
          <a:prstGeom prst="rtTriangle">
            <a:avLst/>
          </a:prstGeom>
          <a:solidFill>
            <a:srgbClr val="FF99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2444078" y="19401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200334" y="19371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08520" y="17051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6" name="สามเหลี่ยมมุมฉาก 5"/>
          <p:cNvSpPr/>
          <p:nvPr/>
        </p:nvSpPr>
        <p:spPr>
          <a:xfrm rot="16200000">
            <a:off x="2807805" y="369701"/>
            <a:ext cx="1512167" cy="1728192"/>
          </a:xfrm>
          <a:prstGeom prst="rtTriangl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ามเหลี่ยมมุมฉาก 6"/>
          <p:cNvSpPr/>
          <p:nvPr/>
        </p:nvSpPr>
        <p:spPr>
          <a:xfrm rot="16200000" flipH="1" flipV="1">
            <a:off x="4824028" y="368660"/>
            <a:ext cx="1512167" cy="1728192"/>
          </a:xfrm>
          <a:prstGeom prst="rtTriangl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6023786" y="18241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4427984" y="472971"/>
            <a:ext cx="0" cy="1530000"/>
          </a:xfrm>
          <a:prstGeom prst="line">
            <a:avLst/>
          </a:prstGeom>
          <a:ln w="95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กลุ่ม 10"/>
          <p:cNvGrpSpPr>
            <a:grpSpLocks noChangeAspect="1"/>
          </p:cNvGrpSpPr>
          <p:nvPr/>
        </p:nvGrpSpPr>
        <p:grpSpPr>
          <a:xfrm>
            <a:off x="4318488" y="1887253"/>
            <a:ext cx="108000" cy="105740"/>
            <a:chOff x="6439652" y="3289694"/>
            <a:chExt cx="220580" cy="220294"/>
          </a:xfrm>
        </p:grpSpPr>
        <p:cxnSp>
          <p:nvCxnSpPr>
            <p:cNvPr id="12" name="ตัวเชื่อมต่อตรง 11"/>
            <p:cNvCxnSpPr/>
            <p:nvPr/>
          </p:nvCxnSpPr>
          <p:spPr>
            <a:xfrm>
              <a:off x="6444208" y="328969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6439652" y="3293988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67544" y="2516646"/>
            <a:ext cx="331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910207" y="249289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98536" y="3117424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AC</a:t>
            </a:r>
            <a:endParaRPr lang="th-TH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202626" y="310479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5471185" y="3128541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grpSp>
        <p:nvGrpSpPr>
          <p:cNvPr id="19" name="กลุ่ม 18"/>
          <p:cNvGrpSpPr/>
          <p:nvPr/>
        </p:nvGrpSpPr>
        <p:grpSpPr>
          <a:xfrm>
            <a:off x="4230043" y="2348880"/>
            <a:ext cx="449458" cy="966766"/>
            <a:chOff x="6286476" y="4478177"/>
            <a:chExt cx="449458" cy="966766"/>
          </a:xfrm>
        </p:grpSpPr>
        <p:sp>
          <p:nvSpPr>
            <p:cNvPr id="20" name="TextBox 19"/>
            <p:cNvSpPr txBox="1"/>
            <p:nvPr/>
          </p:nvSpPr>
          <p:spPr>
            <a:xfrm>
              <a:off x="6286476" y="44781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86476" y="47986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22" name="ตัวเชื่อมต่อตรง 21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550425" y="2516646"/>
            <a:ext cx="791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ของ</a:t>
            </a:r>
            <a:endParaRPr lang="th-TH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3910207" y="30929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25" name="กลุ่ม 24"/>
          <p:cNvGrpSpPr/>
          <p:nvPr/>
        </p:nvGrpSpPr>
        <p:grpSpPr>
          <a:xfrm>
            <a:off x="4239292" y="2948900"/>
            <a:ext cx="449458" cy="931141"/>
            <a:chOff x="6286476" y="4525677"/>
            <a:chExt cx="449458" cy="931141"/>
          </a:xfrm>
        </p:grpSpPr>
        <p:sp>
          <p:nvSpPr>
            <p:cNvPr id="26" name="TextBox 25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28" name="ตัวเชื่อมต่อตรง 27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512125" y="30929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6109" y="3667364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31" name="กลุ่ม 30"/>
          <p:cNvGrpSpPr/>
          <p:nvPr/>
        </p:nvGrpSpPr>
        <p:grpSpPr>
          <a:xfrm>
            <a:off x="4255194" y="3524964"/>
            <a:ext cx="449458" cy="978641"/>
            <a:chOff x="6286476" y="4513802"/>
            <a:chExt cx="449458" cy="978641"/>
          </a:xfrm>
        </p:grpSpPr>
        <p:sp>
          <p:nvSpPr>
            <p:cNvPr id="32" name="TextBox 31"/>
            <p:cNvSpPr txBox="1"/>
            <p:nvPr/>
          </p:nvSpPr>
          <p:spPr>
            <a:xfrm>
              <a:off x="6286476" y="45138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86476" y="48461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34" name="ตัวเชื่อมต่อตรง 33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516152" y="36608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5877924" y="3658219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4788819" y="3666170"/>
            <a:ext cx="130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38" name="TextBox 37"/>
          <p:cNvSpPr txBox="1"/>
          <p:nvPr/>
        </p:nvSpPr>
        <p:spPr>
          <a:xfrm>
            <a:off x="5062335" y="2508901"/>
            <a:ext cx="320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ABCD</a:t>
            </a:r>
            <a:endParaRPr lang="th-TH" sz="3600" dirty="0"/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1271074" y="5052138"/>
            <a:ext cx="6973334" cy="79973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/>
          </a:p>
        </p:txBody>
      </p:sp>
      <p:sp>
        <p:nvSpPr>
          <p:cNvPr id="40" name="TextBox 39"/>
          <p:cNvSpPr txBox="1"/>
          <p:nvPr/>
        </p:nvSpPr>
        <p:spPr>
          <a:xfrm>
            <a:off x="6150742" y="3668980"/>
            <a:ext cx="200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1476739" y="5161640"/>
            <a:ext cx="253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/>
          </a:p>
        </p:txBody>
      </p:sp>
      <p:sp>
        <p:nvSpPr>
          <p:cNvPr id="42" name="TextBox 41"/>
          <p:cNvSpPr txBox="1"/>
          <p:nvPr/>
        </p:nvSpPr>
        <p:spPr>
          <a:xfrm>
            <a:off x="3934991" y="5161640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43" name="กลุ่ม 42"/>
          <p:cNvGrpSpPr/>
          <p:nvPr/>
        </p:nvGrpSpPr>
        <p:grpSpPr>
          <a:xfrm>
            <a:off x="4254036" y="5031963"/>
            <a:ext cx="449458" cy="954891"/>
            <a:chOff x="6286476" y="4561302"/>
            <a:chExt cx="449458" cy="954891"/>
          </a:xfrm>
        </p:grpSpPr>
        <p:sp>
          <p:nvSpPr>
            <p:cNvPr id="44" name="TextBox 43"/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46" name="ตัวเชื่อมต่อตรง 45"/>
            <p:cNvCxnSpPr/>
            <p:nvPr/>
          </p:nvCxnSpPr>
          <p:spPr>
            <a:xfrm>
              <a:off x="6429349" y="500289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4534375" y="5151605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6141369" y="5156959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49" name="TextBox 48"/>
          <p:cNvSpPr txBox="1"/>
          <p:nvPr/>
        </p:nvSpPr>
        <p:spPr>
          <a:xfrm>
            <a:off x="5854699" y="5160883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50" name="TextBox 49"/>
          <p:cNvSpPr txBox="1"/>
          <p:nvPr/>
        </p:nvSpPr>
        <p:spPr>
          <a:xfrm>
            <a:off x="4800936" y="5151677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33230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22048 -1.1111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023 L -0.03142 0.0002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25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75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8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9" grpId="0"/>
      <p:bldP spid="30" grpId="0"/>
      <p:bldP spid="35" grpId="0"/>
      <p:bldP spid="36" grpId="0"/>
      <p:bldP spid="37" grpId="0"/>
      <p:bldP spid="38" grpId="0"/>
      <p:bldP spid="39" grpId="0" animBg="1"/>
      <p:bldP spid="40" grpId="0"/>
      <p:bldP spid="41" grpId="0"/>
      <p:bldP spid="42" grpId="0"/>
      <p:bldP spid="47" grpId="0"/>
      <p:bldP spid="48" grpId="0"/>
      <p:bldP spid="49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ามเหลี่ยมหน้าจั่ว 2"/>
          <p:cNvSpPr/>
          <p:nvPr/>
        </p:nvSpPr>
        <p:spPr>
          <a:xfrm rot="19380000" flipV="1">
            <a:off x="2659702" y="1003752"/>
            <a:ext cx="2551367" cy="959751"/>
          </a:xfrm>
          <a:prstGeom prst="triangle">
            <a:avLst>
              <a:gd name="adj" fmla="val 50139"/>
            </a:avLst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328940" y="179869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042066" y="181294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456862" y="2906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465488" y="180845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</a:t>
            </a:r>
            <a:endParaRPr lang="th-TH" sz="2000" dirty="0"/>
          </a:p>
        </p:txBody>
      </p:sp>
      <p:sp>
        <p:nvSpPr>
          <p:cNvPr id="15" name="สามเหลี่ยมหน้าจั่ว 14"/>
          <p:cNvSpPr/>
          <p:nvPr/>
        </p:nvSpPr>
        <p:spPr>
          <a:xfrm rot="19380000" flipH="1">
            <a:off x="4004938" y="237273"/>
            <a:ext cx="2551367" cy="959751"/>
          </a:xfrm>
          <a:prstGeom prst="triangle">
            <a:avLst>
              <a:gd name="adj" fmla="val 50139"/>
            </a:avLst>
          </a:prstGeom>
          <a:solidFill>
            <a:srgbClr val="FFC91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ามเหลี่ยมหน้าจั่ว 15"/>
          <p:cNvSpPr/>
          <p:nvPr/>
        </p:nvSpPr>
        <p:spPr>
          <a:xfrm rot="19380000" flipV="1">
            <a:off x="2659701" y="1003751"/>
            <a:ext cx="2551367" cy="959751"/>
          </a:xfrm>
          <a:prstGeom prst="triangle">
            <a:avLst>
              <a:gd name="adj" fmla="val 50139"/>
            </a:avLst>
          </a:prstGeom>
          <a:solidFill>
            <a:srgbClr val="FFC91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6110046" y="5302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4664260" y="332656"/>
            <a:ext cx="0" cy="153000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4208239" y="1865444"/>
            <a:ext cx="46800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กลุ่ม 10"/>
          <p:cNvGrpSpPr>
            <a:grpSpLocks noChangeAspect="1"/>
          </p:cNvGrpSpPr>
          <p:nvPr/>
        </p:nvGrpSpPr>
        <p:grpSpPr>
          <a:xfrm>
            <a:off x="4554764" y="1755564"/>
            <a:ext cx="108000" cy="105740"/>
            <a:chOff x="6439652" y="3289694"/>
            <a:chExt cx="220580" cy="220294"/>
          </a:xfrm>
        </p:grpSpPr>
        <p:cxnSp>
          <p:nvCxnSpPr>
            <p:cNvPr id="12" name="ตัวเชื่อมต่อตรง 11"/>
            <p:cNvCxnSpPr/>
            <p:nvPr/>
          </p:nvCxnSpPr>
          <p:spPr>
            <a:xfrm>
              <a:off x="6444208" y="328969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6439652" y="3293988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467544" y="2516646"/>
            <a:ext cx="331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910207" y="249289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798536" y="3117424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AT</a:t>
            </a:r>
            <a:endParaRPr lang="th-TH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02626" y="310479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471185" y="3128541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grpSp>
        <p:nvGrpSpPr>
          <p:cNvPr id="23" name="กลุ่ม 22"/>
          <p:cNvGrpSpPr/>
          <p:nvPr/>
        </p:nvGrpSpPr>
        <p:grpSpPr>
          <a:xfrm>
            <a:off x="4230043" y="2348880"/>
            <a:ext cx="449458" cy="966766"/>
            <a:chOff x="6286476" y="4478177"/>
            <a:chExt cx="449458" cy="966766"/>
          </a:xfrm>
        </p:grpSpPr>
        <p:sp>
          <p:nvSpPr>
            <p:cNvPr id="24" name="TextBox 23"/>
            <p:cNvSpPr txBox="1"/>
            <p:nvPr/>
          </p:nvSpPr>
          <p:spPr>
            <a:xfrm>
              <a:off x="6286476" y="44781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86476" y="47986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26" name="ตัวเชื่อมต่อตรง 25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550425" y="2516646"/>
            <a:ext cx="791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ของ</a:t>
            </a:r>
            <a:endParaRPr lang="th-TH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3910207" y="30929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29" name="กลุ่ม 28"/>
          <p:cNvGrpSpPr/>
          <p:nvPr/>
        </p:nvGrpSpPr>
        <p:grpSpPr>
          <a:xfrm>
            <a:off x="4239292" y="2948900"/>
            <a:ext cx="449458" cy="931141"/>
            <a:chOff x="6286476" y="4525677"/>
            <a:chExt cx="449458" cy="931141"/>
          </a:xfrm>
        </p:grpSpPr>
        <p:sp>
          <p:nvSpPr>
            <p:cNvPr id="30" name="TextBox 29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32" name="ตัวเชื่อมต่อตรง 31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512125" y="30929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3926109" y="3667364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35" name="กลุ่ม 34"/>
          <p:cNvGrpSpPr/>
          <p:nvPr/>
        </p:nvGrpSpPr>
        <p:grpSpPr>
          <a:xfrm>
            <a:off x="4255194" y="3524964"/>
            <a:ext cx="449458" cy="978641"/>
            <a:chOff x="6286476" y="4513802"/>
            <a:chExt cx="449458" cy="978641"/>
          </a:xfrm>
        </p:grpSpPr>
        <p:sp>
          <p:nvSpPr>
            <p:cNvPr id="36" name="TextBox 35"/>
            <p:cNvSpPr txBox="1"/>
            <p:nvPr/>
          </p:nvSpPr>
          <p:spPr>
            <a:xfrm>
              <a:off x="6286476" y="45138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86476" y="48461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38" name="ตัวเชื่อมต่อตรง 37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4516152" y="366081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5877924" y="3658219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4788819" y="3666170"/>
            <a:ext cx="130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42" name="TextBox 41"/>
          <p:cNvSpPr txBox="1"/>
          <p:nvPr/>
        </p:nvSpPr>
        <p:spPr>
          <a:xfrm>
            <a:off x="5062335" y="2508901"/>
            <a:ext cx="320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ABCD</a:t>
            </a:r>
            <a:endParaRPr lang="th-TH" sz="3600" dirty="0"/>
          </a:p>
        </p:txBody>
      </p:sp>
      <p:sp>
        <p:nvSpPr>
          <p:cNvPr id="43" name="สี่เหลี่ยมผืนผ้ามุมมน 42"/>
          <p:cNvSpPr/>
          <p:nvPr/>
        </p:nvSpPr>
        <p:spPr>
          <a:xfrm>
            <a:off x="1271074" y="5052138"/>
            <a:ext cx="6973334" cy="79973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/>
          </a:p>
        </p:txBody>
      </p:sp>
      <p:sp>
        <p:nvSpPr>
          <p:cNvPr id="44" name="TextBox 43"/>
          <p:cNvSpPr txBox="1"/>
          <p:nvPr/>
        </p:nvSpPr>
        <p:spPr>
          <a:xfrm>
            <a:off x="6150742" y="3668980"/>
            <a:ext cx="200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1476739" y="5161640"/>
            <a:ext cx="253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3934991" y="5161640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47" name="กลุ่ม 46"/>
          <p:cNvGrpSpPr/>
          <p:nvPr/>
        </p:nvGrpSpPr>
        <p:grpSpPr>
          <a:xfrm>
            <a:off x="4254036" y="5031963"/>
            <a:ext cx="449458" cy="954891"/>
            <a:chOff x="6286476" y="4561302"/>
            <a:chExt cx="449458" cy="954891"/>
          </a:xfrm>
        </p:grpSpPr>
        <p:sp>
          <p:nvSpPr>
            <p:cNvPr id="48" name="TextBox 47"/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50" name="ตัวเชื่อมต่อตรง 49"/>
            <p:cNvCxnSpPr/>
            <p:nvPr/>
          </p:nvCxnSpPr>
          <p:spPr>
            <a:xfrm>
              <a:off x="6429349" y="500289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4534375" y="5151605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6141369" y="5156959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5854699" y="5160883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800936" y="5151677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19583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20347 -3.703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1.85185E-6 L -0.03628 1.85185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25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75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5" grpId="1" animBg="1"/>
      <p:bldP spid="16" grpId="0" animBg="1"/>
      <p:bldP spid="16" grpId="1" animBg="1"/>
      <p:bldP spid="16" grpId="2" animBg="1"/>
      <p:bldP spid="17" grpId="0"/>
      <p:bldP spid="18" grpId="0"/>
      <p:bldP spid="19" grpId="0"/>
      <p:bldP spid="20" grpId="0"/>
      <p:bldP spid="21" grpId="0"/>
      <p:bldP spid="22" grpId="0"/>
      <p:bldP spid="27" grpId="0"/>
      <p:bldP spid="28" grpId="0"/>
      <p:bldP spid="33" grpId="0"/>
      <p:bldP spid="34" grpId="0"/>
      <p:bldP spid="39" grpId="0"/>
      <p:bldP spid="40" grpId="0"/>
      <p:bldP spid="41" grpId="0"/>
      <p:bldP spid="42" grpId="0"/>
      <p:bldP spid="43" grpId="0" animBg="1"/>
      <p:bldP spid="44" grpId="0"/>
      <p:bldP spid="45" grpId="0"/>
      <p:bldP spid="46" grpId="0"/>
      <p:bldP spid="51" grpId="0"/>
      <p:bldP spid="52" grpId="0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188640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สิ่งที่ควรระวัง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980728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ผู้สอนบางคนเข้าใจว่า </a:t>
            </a:r>
            <a:r>
              <a:rPr lang="th-TH" sz="3200" b="1" dirty="0">
                <a:solidFill>
                  <a:srgbClr val="0070C0"/>
                </a:solidFill>
              </a:rPr>
              <a:t>พื้นที่รูปสามเหลี่ยมเป็นครึ่งหนึ่งของพื้นที่รูปสี่เหลี่ยม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9701" y="5589240"/>
            <a:ext cx="723269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0070C0"/>
                </a:solidFill>
              </a:rPr>
              <a:t>พื้นที่รูปสามเหลี่ยมเป็นครึ่งหนึ่งของรูปสี่เหลี่ยมด้านขนาน     ที่มีความสูงเท่ากันและ</a:t>
            </a:r>
            <a:r>
              <a:rPr lang="th-TH" sz="3200" b="1">
                <a:solidFill>
                  <a:srgbClr val="0070C0"/>
                </a:solidFill>
              </a:rPr>
              <a:t>ความยาวฐาน</a:t>
            </a:r>
            <a:r>
              <a:rPr lang="th-TH" sz="3200" b="1" dirty="0">
                <a:solidFill>
                  <a:srgbClr val="0070C0"/>
                </a:solidFill>
              </a:rPr>
              <a:t>เท่ากัน</a:t>
            </a:r>
          </a:p>
        </p:txBody>
      </p:sp>
      <p:grpSp>
        <p:nvGrpSpPr>
          <p:cNvPr id="11" name="กลุ่ม 10"/>
          <p:cNvGrpSpPr/>
          <p:nvPr/>
        </p:nvGrpSpPr>
        <p:grpSpPr>
          <a:xfrm>
            <a:off x="611560" y="1785892"/>
            <a:ext cx="1080000" cy="1082927"/>
            <a:chOff x="971600" y="2327136"/>
            <a:chExt cx="1080000" cy="1082927"/>
          </a:xfrm>
        </p:grpSpPr>
        <p:sp>
          <p:nvSpPr>
            <p:cNvPr id="7" name="สามเหลี่ยมมุมฉาก 6"/>
            <p:cNvSpPr/>
            <p:nvPr/>
          </p:nvSpPr>
          <p:spPr>
            <a:xfrm>
              <a:off x="971600" y="2330063"/>
              <a:ext cx="1080000" cy="1080000"/>
            </a:xfrm>
            <a:prstGeom prst="rtTriangl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971600" y="2327136"/>
              <a:ext cx="1080000" cy="108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2" name="กลุ่ม 11"/>
          <p:cNvGrpSpPr/>
          <p:nvPr/>
        </p:nvGrpSpPr>
        <p:grpSpPr>
          <a:xfrm>
            <a:off x="2339752" y="1793110"/>
            <a:ext cx="1800200" cy="1083893"/>
            <a:chOff x="3481247" y="2334354"/>
            <a:chExt cx="1800200" cy="1083893"/>
          </a:xfrm>
        </p:grpSpPr>
        <p:sp>
          <p:nvSpPr>
            <p:cNvPr id="10" name="สามเหลี่ยมหน้าจั่ว 9"/>
            <p:cNvSpPr/>
            <p:nvPr/>
          </p:nvSpPr>
          <p:spPr>
            <a:xfrm>
              <a:off x="3481247" y="2334354"/>
              <a:ext cx="1800000" cy="1080000"/>
            </a:xfrm>
            <a:prstGeom prst="triangle">
              <a:avLst>
                <a:gd name="adj" fmla="val 67069"/>
              </a:avLst>
            </a:prstGeom>
            <a:solidFill>
              <a:srgbClr val="FFC91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3481247" y="2338247"/>
              <a:ext cx="1800200" cy="108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5" name="กลุ่ม 14"/>
          <p:cNvGrpSpPr/>
          <p:nvPr/>
        </p:nvGrpSpPr>
        <p:grpSpPr>
          <a:xfrm rot="-1860000">
            <a:off x="4577383" y="1871813"/>
            <a:ext cx="1802423" cy="1080000"/>
            <a:chOff x="4785601" y="2349259"/>
            <a:chExt cx="1802423" cy="1080000"/>
          </a:xfrm>
        </p:grpSpPr>
        <p:sp>
          <p:nvSpPr>
            <p:cNvPr id="14" name="สามเหลี่ยมหน้าจั่ว 13"/>
            <p:cNvSpPr/>
            <p:nvPr/>
          </p:nvSpPr>
          <p:spPr>
            <a:xfrm flipV="1">
              <a:off x="4785601" y="2889000"/>
              <a:ext cx="1800000" cy="540000"/>
            </a:xfrm>
            <a:prstGeom prst="triangl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ข้าวหลามตัด 12"/>
            <p:cNvSpPr/>
            <p:nvPr/>
          </p:nvSpPr>
          <p:spPr>
            <a:xfrm>
              <a:off x="4788024" y="2349259"/>
              <a:ext cx="1800000" cy="1080000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9" name="กลุ่ม 18"/>
          <p:cNvGrpSpPr/>
          <p:nvPr/>
        </p:nvGrpSpPr>
        <p:grpSpPr>
          <a:xfrm>
            <a:off x="6660232" y="1871983"/>
            <a:ext cx="1904107" cy="972000"/>
            <a:chOff x="6660232" y="2413227"/>
            <a:chExt cx="1904107" cy="972000"/>
          </a:xfrm>
        </p:grpSpPr>
        <p:sp>
          <p:nvSpPr>
            <p:cNvPr id="17" name="สามเหลี่ยมมุมฉาก 16"/>
            <p:cNvSpPr/>
            <p:nvPr/>
          </p:nvSpPr>
          <p:spPr>
            <a:xfrm flipH="1">
              <a:off x="6660232" y="2423860"/>
              <a:ext cx="1872208" cy="936000"/>
            </a:xfrm>
            <a:prstGeom prst="rtTriangle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สามเหลี่ยมมุมฉาก 17"/>
            <p:cNvSpPr/>
            <p:nvPr/>
          </p:nvSpPr>
          <p:spPr>
            <a:xfrm flipH="1">
              <a:off x="8060283" y="2413227"/>
              <a:ext cx="504056" cy="9720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สี่เหลี่ยมด้านขนาน 15"/>
            <p:cNvSpPr/>
            <p:nvPr/>
          </p:nvSpPr>
          <p:spPr>
            <a:xfrm>
              <a:off x="6670865" y="2420888"/>
              <a:ext cx="1872208" cy="939076"/>
            </a:xfrm>
            <a:prstGeom prst="parallelogram">
              <a:avLst>
                <a:gd name="adj" fmla="val 52174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2" name="กลุ่ม 21"/>
          <p:cNvGrpSpPr/>
          <p:nvPr/>
        </p:nvGrpSpPr>
        <p:grpSpPr>
          <a:xfrm>
            <a:off x="1141003" y="3607836"/>
            <a:ext cx="1800000" cy="980764"/>
            <a:chOff x="1575015" y="4068308"/>
            <a:chExt cx="1800000" cy="980764"/>
          </a:xfrm>
        </p:grpSpPr>
        <p:sp>
          <p:nvSpPr>
            <p:cNvPr id="21" name="สามเหลี่ยมหน้าจั่ว 20"/>
            <p:cNvSpPr/>
            <p:nvPr/>
          </p:nvSpPr>
          <p:spPr>
            <a:xfrm>
              <a:off x="1575015" y="4068308"/>
              <a:ext cx="1792800" cy="972000"/>
            </a:xfrm>
            <a:prstGeom prst="triangle">
              <a:avLst>
                <a:gd name="adj" fmla="val 71730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สี่เหลี่ยมคางหมู 19"/>
            <p:cNvSpPr/>
            <p:nvPr/>
          </p:nvSpPr>
          <p:spPr>
            <a:xfrm>
              <a:off x="1575015" y="4077072"/>
              <a:ext cx="1800000" cy="972000"/>
            </a:xfrm>
            <a:prstGeom prst="trapezoid">
              <a:avLst>
                <a:gd name="adj" fmla="val 5209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6" name="กลุ่ม 25"/>
          <p:cNvGrpSpPr/>
          <p:nvPr/>
        </p:nvGrpSpPr>
        <p:grpSpPr>
          <a:xfrm rot="-2460000">
            <a:off x="3476326" y="3588025"/>
            <a:ext cx="1554299" cy="972743"/>
            <a:chOff x="3637197" y="4129269"/>
            <a:chExt cx="1554299" cy="972743"/>
          </a:xfrm>
        </p:grpSpPr>
        <p:sp>
          <p:nvSpPr>
            <p:cNvPr id="24" name="สามเหลี่ยมหน้าจั่ว 23"/>
            <p:cNvSpPr/>
            <p:nvPr/>
          </p:nvSpPr>
          <p:spPr>
            <a:xfrm rot="16200000">
              <a:off x="3434847" y="4332362"/>
              <a:ext cx="972000" cy="567300"/>
            </a:xfrm>
            <a:prstGeom prst="triangle">
              <a:avLst/>
            </a:prstGeom>
            <a:solidFill>
              <a:srgbClr val="FF33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สามเหลี่ยมหน้าจั่ว 24"/>
            <p:cNvSpPr/>
            <p:nvPr/>
          </p:nvSpPr>
          <p:spPr>
            <a:xfrm rot="5400000" flipH="1">
              <a:off x="4210585" y="4120357"/>
              <a:ext cx="972000" cy="989823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9" name="กลุ่ม 28"/>
          <p:cNvGrpSpPr>
            <a:grpSpLocks noChangeAspect="1"/>
          </p:cNvGrpSpPr>
          <p:nvPr/>
        </p:nvGrpSpPr>
        <p:grpSpPr>
          <a:xfrm rot="2340000">
            <a:off x="5548245" y="3519742"/>
            <a:ext cx="1486800" cy="1111772"/>
            <a:chOff x="6439293" y="4346692"/>
            <a:chExt cx="1479720" cy="1106476"/>
          </a:xfrm>
        </p:grpSpPr>
        <p:sp>
          <p:nvSpPr>
            <p:cNvPr id="28" name="สามเหลี่ยมหน้าจั่ว 27"/>
            <p:cNvSpPr>
              <a:spLocks noChangeAspect="1"/>
            </p:cNvSpPr>
            <p:nvPr/>
          </p:nvSpPr>
          <p:spPr>
            <a:xfrm>
              <a:off x="6439293" y="4346692"/>
              <a:ext cx="1479720" cy="637201"/>
            </a:xfrm>
            <a:prstGeom prst="triangle">
              <a:avLst>
                <a:gd name="adj" fmla="val 10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สามเหลี่ยมมุมฉาก 26"/>
            <p:cNvSpPr/>
            <p:nvPr/>
          </p:nvSpPr>
          <p:spPr>
            <a:xfrm rot="19260000">
              <a:off x="6596537" y="4517064"/>
              <a:ext cx="1162761" cy="936104"/>
            </a:xfrm>
            <a:prstGeom prst="rtTriangle">
              <a:avLst/>
            </a:prstGeom>
            <a:solidFill>
              <a:srgbClr val="99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84917" y="2876507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(1)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5584" y="2880394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(2)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23098" y="2868706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(3)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68540" y="2872593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(4)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74825" y="4595485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(5)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5492" y="4599372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(6)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72381" y="4587684"/>
            <a:ext cx="64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(7)</a:t>
            </a:r>
          </a:p>
        </p:txBody>
      </p:sp>
      <p:cxnSp>
        <p:nvCxnSpPr>
          <p:cNvPr id="38" name="ตัวเชื่อมต่อตรง 37"/>
          <p:cNvCxnSpPr/>
          <p:nvPr/>
        </p:nvCxnSpPr>
        <p:spPr>
          <a:xfrm flipV="1">
            <a:off x="1151560" y="3616600"/>
            <a:ext cx="1270850" cy="9632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95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การกำหนดความยาวของด้านของรูปสามเหลี่ยมควรให้ถูกต้อง เหมาะสม</a:t>
            </a:r>
            <a:endParaRPr lang="th-TH" sz="3200" b="1" dirty="0">
              <a:solidFill>
                <a:srgbClr val="0070C0"/>
              </a:solidFill>
            </a:endParaRPr>
          </a:p>
        </p:txBody>
      </p:sp>
      <p:grpSp>
        <p:nvGrpSpPr>
          <p:cNvPr id="28" name="กลุ่ม 27"/>
          <p:cNvGrpSpPr/>
          <p:nvPr/>
        </p:nvGrpSpPr>
        <p:grpSpPr>
          <a:xfrm>
            <a:off x="3391489" y="2269886"/>
            <a:ext cx="2427639" cy="2176827"/>
            <a:chOff x="1030975" y="1756229"/>
            <a:chExt cx="2427639" cy="2176827"/>
          </a:xfrm>
        </p:grpSpPr>
        <p:grpSp>
          <p:nvGrpSpPr>
            <p:cNvPr id="9" name="กลุ่ม 8"/>
            <p:cNvGrpSpPr/>
            <p:nvPr/>
          </p:nvGrpSpPr>
          <p:grpSpPr>
            <a:xfrm>
              <a:off x="1030975" y="1756229"/>
              <a:ext cx="2427639" cy="1998608"/>
              <a:chOff x="1030975" y="1559369"/>
              <a:chExt cx="2427639" cy="1998608"/>
            </a:xfrm>
          </p:grpSpPr>
          <p:sp>
            <p:nvSpPr>
              <p:cNvPr id="3" name="สามเหลี่ยมหน้าจั่ว 2"/>
              <p:cNvSpPr/>
              <p:nvPr/>
            </p:nvSpPr>
            <p:spPr>
              <a:xfrm>
                <a:off x="1331640" y="1988840"/>
                <a:ext cx="1656184" cy="1224136"/>
              </a:xfrm>
              <a:prstGeom prst="triangle">
                <a:avLst>
                  <a:gd name="adj" fmla="val 7007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303369" y="1559369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3200" dirty="0"/>
                  <a:t>ก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030975" y="2973202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3200" dirty="0"/>
                  <a:t>ข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954558" y="2946480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3200" dirty="0"/>
                  <a:t>ค</a:t>
                </a:r>
              </a:p>
            </p:txBody>
          </p:sp>
        </p:grpSp>
        <p:cxnSp>
          <p:nvCxnSpPr>
            <p:cNvPr id="11" name="ตัวเชื่อมต่อตรง 10"/>
            <p:cNvCxnSpPr/>
            <p:nvPr/>
          </p:nvCxnSpPr>
          <p:spPr>
            <a:xfrm>
              <a:off x="2484147" y="2185700"/>
              <a:ext cx="0" cy="1224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4080000">
              <a:off x="2480637" y="2619283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4 ซม.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43329" y="3409836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8 ซม. </a:t>
              </a:r>
            </a:p>
          </p:txBody>
        </p:sp>
        <p:grpSp>
          <p:nvGrpSpPr>
            <p:cNvPr id="14" name="กลุ่ม 13"/>
            <p:cNvGrpSpPr>
              <a:grpSpLocks noChangeAspect="1"/>
            </p:cNvGrpSpPr>
            <p:nvPr/>
          </p:nvGrpSpPr>
          <p:grpSpPr>
            <a:xfrm>
              <a:off x="2375768" y="3292221"/>
              <a:ext cx="108000" cy="105740"/>
              <a:chOff x="6439652" y="3264954"/>
              <a:chExt cx="220580" cy="220294"/>
            </a:xfrm>
          </p:grpSpPr>
          <p:cxnSp>
            <p:nvCxnSpPr>
              <p:cNvPr id="15" name="ตัวเชื่อมต่อตรง 14"/>
              <p:cNvCxnSpPr/>
              <p:nvPr/>
            </p:nvCxnSpPr>
            <p:spPr>
              <a:xfrm>
                <a:off x="6444209" y="3264954"/>
                <a:ext cx="21602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ตัวเชื่อมต่อตรง 15"/>
              <p:cNvCxnSpPr/>
              <p:nvPr/>
            </p:nvCxnSpPr>
            <p:spPr>
              <a:xfrm>
                <a:off x="6439652" y="3269248"/>
                <a:ext cx="0" cy="216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 rot="16200000">
              <a:off x="1953290" y="2519884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3 ซม. </a:t>
              </a:r>
            </a:p>
          </p:txBody>
        </p:sp>
      </p:grpSp>
      <p:grpSp>
        <p:nvGrpSpPr>
          <p:cNvPr id="29" name="กลุ่ม 28"/>
          <p:cNvGrpSpPr/>
          <p:nvPr/>
        </p:nvGrpSpPr>
        <p:grpSpPr>
          <a:xfrm>
            <a:off x="3539380" y="1925441"/>
            <a:ext cx="2073306" cy="2449264"/>
            <a:chOff x="4177870" y="1434276"/>
            <a:chExt cx="2073306" cy="2449264"/>
          </a:xfrm>
        </p:grpSpPr>
        <p:sp>
          <p:nvSpPr>
            <p:cNvPr id="18" name="สามเหลี่ยมมุมฉาก 17"/>
            <p:cNvSpPr/>
            <p:nvPr/>
          </p:nvSpPr>
          <p:spPr>
            <a:xfrm>
              <a:off x="4572000" y="1851756"/>
              <a:ext cx="1224136" cy="1577244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79347" y="1434276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ค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96222" y="3166042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ร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47120" y="3177917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บ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35145" y="3360320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3 ซม.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rot="3120000">
              <a:off x="4916345" y="2414794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6 ซม.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4007432" y="2307919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4 ซม. </a:t>
              </a:r>
            </a:p>
          </p:txBody>
        </p:sp>
        <p:grpSp>
          <p:nvGrpSpPr>
            <p:cNvPr id="25" name="กลุ่ม 24"/>
            <p:cNvGrpSpPr>
              <a:grpSpLocks noChangeAspect="1"/>
            </p:cNvGrpSpPr>
            <p:nvPr/>
          </p:nvGrpSpPr>
          <p:grpSpPr>
            <a:xfrm rot="5400000">
              <a:off x="4570870" y="3317101"/>
              <a:ext cx="108000" cy="105740"/>
              <a:chOff x="6439652" y="3289694"/>
              <a:chExt cx="220580" cy="220294"/>
            </a:xfrm>
          </p:grpSpPr>
          <p:cxnSp>
            <p:nvCxnSpPr>
              <p:cNvPr id="26" name="ตัวเชื่อมต่อตรง 25"/>
              <p:cNvCxnSpPr/>
              <p:nvPr/>
            </p:nvCxnSpPr>
            <p:spPr>
              <a:xfrm>
                <a:off x="6444208" y="3289694"/>
                <a:ext cx="21602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ตัวเชื่อมต่อตรง 26"/>
              <p:cNvCxnSpPr/>
              <p:nvPr/>
            </p:nvCxnSpPr>
            <p:spPr>
              <a:xfrm>
                <a:off x="6439652" y="3293988"/>
                <a:ext cx="0" cy="216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กลุ่ม 42"/>
          <p:cNvGrpSpPr/>
          <p:nvPr/>
        </p:nvGrpSpPr>
        <p:grpSpPr>
          <a:xfrm>
            <a:off x="2928449" y="2423755"/>
            <a:ext cx="3293994" cy="1929474"/>
            <a:chOff x="6048543" y="2146258"/>
            <a:chExt cx="3293994" cy="1929474"/>
          </a:xfrm>
        </p:grpSpPr>
        <p:sp>
          <p:nvSpPr>
            <p:cNvPr id="30" name="สามเหลี่ยมหน้าจั่ว 29"/>
            <p:cNvSpPr/>
            <p:nvPr/>
          </p:nvSpPr>
          <p:spPr>
            <a:xfrm>
              <a:off x="6323191" y="2565284"/>
              <a:ext cx="2589193" cy="1080120"/>
            </a:xfrm>
            <a:prstGeom prst="triangle">
              <a:avLst>
                <a:gd name="adj" fmla="val 389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15272" y="2146258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ท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8543" y="3369837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อ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838481" y="3344238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ง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980000">
              <a:off x="7775962" y="2760175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4 ซม.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-2880000">
              <a:off x="6365129" y="2676620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3 ซม.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983889" y="3552512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7 ซม. </a:t>
              </a:r>
            </a:p>
          </p:txBody>
        </p:sp>
        <p:cxnSp>
          <p:nvCxnSpPr>
            <p:cNvPr id="38" name="ตัวเชื่อมต่อตรง 37"/>
            <p:cNvCxnSpPr/>
            <p:nvPr/>
          </p:nvCxnSpPr>
          <p:spPr>
            <a:xfrm>
              <a:off x="7328188" y="2565284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กลุ่ม 38"/>
            <p:cNvGrpSpPr>
              <a:grpSpLocks noChangeAspect="1"/>
            </p:cNvGrpSpPr>
            <p:nvPr/>
          </p:nvGrpSpPr>
          <p:grpSpPr>
            <a:xfrm>
              <a:off x="7212179" y="3514018"/>
              <a:ext cx="108000" cy="105740"/>
              <a:chOff x="6439652" y="3289694"/>
              <a:chExt cx="220580" cy="220294"/>
            </a:xfrm>
          </p:grpSpPr>
          <p:cxnSp>
            <p:nvCxnSpPr>
              <p:cNvPr id="40" name="ตัวเชื่อมต่อตรง 39"/>
              <p:cNvCxnSpPr/>
              <p:nvPr/>
            </p:nvCxnSpPr>
            <p:spPr>
              <a:xfrm>
                <a:off x="6444208" y="3289694"/>
                <a:ext cx="21602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ตัวเชื่อมต่อตรง 40"/>
              <p:cNvCxnSpPr/>
              <p:nvPr/>
            </p:nvCxnSpPr>
            <p:spPr>
              <a:xfrm>
                <a:off x="6439652" y="3293988"/>
                <a:ext cx="0" cy="216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 rot="16200000">
              <a:off x="6801576" y="2860862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dirty="0"/>
                <a:t>2 ซม.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66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1110A-D0A1-2CE6-1CB5-CF3ADB0F0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8C4B15-C0EA-131B-4AC4-A2CB17915747}"/>
              </a:ext>
            </a:extLst>
          </p:cNvPr>
          <p:cNvSpPr txBox="1"/>
          <p:nvPr/>
        </p:nvSpPr>
        <p:spPr>
          <a:xfrm>
            <a:off x="1907704" y="1651447"/>
            <a:ext cx="5112568" cy="769441"/>
          </a:xfrm>
          <a:prstGeom prst="rect">
            <a:avLst/>
          </a:prstGeom>
          <a:solidFill>
            <a:srgbClr val="A6D86E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สูตรพื้นที่รูปสามเหลี่ยม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4CB72-5C87-7B53-FE8F-C023F3CA4D20}"/>
              </a:ext>
            </a:extLst>
          </p:cNvPr>
          <p:cNvSpPr txBox="1"/>
          <p:nvPr/>
        </p:nvSpPr>
        <p:spPr>
          <a:xfrm>
            <a:off x="971600" y="3483230"/>
            <a:ext cx="2890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พื้นที่รูปสามเหลี่ยม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E62014-F5A9-1F5A-E9E9-E3462730A00D}"/>
              </a:ext>
            </a:extLst>
          </p:cNvPr>
          <p:cNvSpPr txBox="1"/>
          <p:nvPr/>
        </p:nvSpPr>
        <p:spPr>
          <a:xfrm>
            <a:off x="3783291" y="349185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Symbol"/>
              </a:rPr>
              <a:t></a:t>
            </a:r>
            <a:endParaRPr lang="th-TH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6B996A61-CACD-B58A-83D5-F864A5A990B2}"/>
              </a:ext>
            </a:extLst>
          </p:cNvPr>
          <p:cNvGrpSpPr/>
          <p:nvPr/>
        </p:nvGrpSpPr>
        <p:grpSpPr>
          <a:xfrm>
            <a:off x="4171344" y="3339740"/>
            <a:ext cx="449458" cy="954891"/>
            <a:chOff x="6286476" y="4561302"/>
            <a:chExt cx="449458" cy="95489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9599BF7-9336-B6C2-CF64-D1FF2CD02AC3}"/>
                </a:ext>
              </a:extLst>
            </p:cNvPr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E422A0-BC3E-5B6B-56CF-380B6CEFB4D9}"/>
                </a:ext>
              </a:extLst>
            </p:cNvPr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</a:p>
          </p:txBody>
        </p:sp>
        <p:cxnSp>
          <p:nvCxnSpPr>
            <p:cNvPr id="8" name="ตัวเชื่อมต่อตรง 7">
              <a:extLst>
                <a:ext uri="{FF2B5EF4-FFF2-40B4-BE49-F238E27FC236}">
                  <a16:creationId xmlns:a16="http://schemas.microsoft.com/office/drawing/2014/main" id="{F4979C5A-3278-C57D-805E-338FADBF43EF}"/>
                </a:ext>
              </a:extLst>
            </p:cNvPr>
            <p:cNvCxnSpPr/>
            <p:nvPr/>
          </p:nvCxnSpPr>
          <p:spPr>
            <a:xfrm>
              <a:off x="6439401" y="5020145"/>
              <a:ext cx="15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CA477E3-4547-CBD1-4099-4EA3FA62E150}"/>
              </a:ext>
            </a:extLst>
          </p:cNvPr>
          <p:cNvSpPr txBox="1"/>
          <p:nvPr/>
        </p:nvSpPr>
        <p:spPr>
          <a:xfrm>
            <a:off x="4453811" y="351957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Symbol"/>
              </a:rPr>
              <a:t></a:t>
            </a:r>
            <a:endParaRPr lang="th-TH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9E294D-96F9-5910-3E94-10561C54CE04}"/>
              </a:ext>
            </a:extLst>
          </p:cNvPr>
          <p:cNvSpPr txBox="1"/>
          <p:nvPr/>
        </p:nvSpPr>
        <p:spPr>
          <a:xfrm>
            <a:off x="6274701" y="3487175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Symbol"/>
              </a:rPr>
              <a:t>ความยาวฐาน</a:t>
            </a:r>
            <a:endParaRPr lang="th-TH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C7F58-17DB-6599-9731-E90932916728}"/>
              </a:ext>
            </a:extLst>
          </p:cNvPr>
          <p:cNvSpPr txBox="1"/>
          <p:nvPr/>
        </p:nvSpPr>
        <p:spPr>
          <a:xfrm>
            <a:off x="5944527" y="3525603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Symbol"/>
              </a:rPr>
              <a:t></a:t>
            </a:r>
            <a:endParaRPr lang="th-TH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251247-DF03-646B-1966-1588885ED16F}"/>
              </a:ext>
            </a:extLst>
          </p:cNvPr>
          <p:cNvSpPr txBox="1"/>
          <p:nvPr/>
        </p:nvSpPr>
        <p:spPr>
          <a:xfrm>
            <a:off x="4731854" y="3484931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Symbol"/>
              </a:rPr>
              <a:t>ความสูง</a:t>
            </a:r>
            <a:endParaRPr lang="th-TH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96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3834" y="315404"/>
            <a:ext cx="52205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h-TH" sz="36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ฐานและส่วนสูงของรูปสามเหลี่ยม</a:t>
            </a:r>
          </a:p>
        </p:txBody>
      </p:sp>
      <p:grpSp>
        <p:nvGrpSpPr>
          <p:cNvPr id="76" name="กลุ่ม 75"/>
          <p:cNvGrpSpPr/>
          <p:nvPr/>
        </p:nvGrpSpPr>
        <p:grpSpPr>
          <a:xfrm>
            <a:off x="2707404" y="3614014"/>
            <a:ext cx="3571522" cy="586822"/>
            <a:chOff x="2728670" y="3614014"/>
            <a:chExt cx="3571522" cy="586822"/>
          </a:xfrm>
        </p:grpSpPr>
        <p:sp>
          <p:nvSpPr>
            <p:cNvPr id="7" name="TextBox 6"/>
            <p:cNvSpPr txBox="1"/>
            <p:nvPr/>
          </p:nvSpPr>
          <p:spPr>
            <a:xfrm>
              <a:off x="2728670" y="3614014"/>
              <a:ext cx="35715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ถ้ากำหนดให้ด้าน       เป็นฐาน    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07390" y="3646838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BC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615004" y="4159520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BAC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92708" y="4125015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 เป็นมุมยอด 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1346" y="4997738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85" name="กลุ่ม 84"/>
          <p:cNvGrpSpPr/>
          <p:nvPr/>
        </p:nvGrpSpPr>
        <p:grpSpPr>
          <a:xfrm>
            <a:off x="3208460" y="5033428"/>
            <a:ext cx="576064" cy="553998"/>
            <a:chOff x="2925942" y="5573210"/>
            <a:chExt cx="576064" cy="553998"/>
          </a:xfrm>
        </p:grpSpPr>
        <p:sp>
          <p:nvSpPr>
            <p:cNvPr id="27" name="TextBox 26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AT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32" name="ตัวเชื่อมต่อตรง 31"/>
            <p:cNvCxnSpPr/>
            <p:nvPr/>
          </p:nvCxnSpPr>
          <p:spPr>
            <a:xfrm>
              <a:off x="3051206" y="5661248"/>
              <a:ext cx="2975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589452" y="4609049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07416" y="4578272"/>
            <a:ext cx="281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จุด       เป็นจุดยอดมุม     </a:t>
            </a:r>
          </a:p>
        </p:txBody>
      </p:sp>
      <p:grpSp>
        <p:nvGrpSpPr>
          <p:cNvPr id="71" name="กลุ่ม 70"/>
          <p:cNvGrpSpPr/>
          <p:nvPr/>
        </p:nvGrpSpPr>
        <p:grpSpPr>
          <a:xfrm>
            <a:off x="2447876" y="1468076"/>
            <a:ext cx="4119082" cy="1816908"/>
            <a:chOff x="2469142" y="1468076"/>
            <a:chExt cx="4119082" cy="1816908"/>
          </a:xfrm>
        </p:grpSpPr>
        <p:cxnSp>
          <p:nvCxnSpPr>
            <p:cNvPr id="31" name="ตัวเชื่อมต่อตรง 30"/>
            <p:cNvCxnSpPr/>
            <p:nvPr/>
          </p:nvCxnSpPr>
          <p:spPr>
            <a:xfrm>
              <a:off x="2766174" y="3006122"/>
              <a:ext cx="32328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ตัวเชื่อมต่อตรง 40"/>
            <p:cNvCxnSpPr/>
            <p:nvPr/>
          </p:nvCxnSpPr>
          <p:spPr>
            <a:xfrm flipV="1">
              <a:off x="2774800" y="1845368"/>
              <a:ext cx="1792685" cy="11521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/>
            <p:cNvCxnSpPr/>
            <p:nvPr/>
          </p:nvCxnSpPr>
          <p:spPr>
            <a:xfrm>
              <a:off x="4567485" y="1845368"/>
              <a:ext cx="1431534" cy="1160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393480" y="1468076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46914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94015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C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cxnSp>
        <p:nvCxnSpPr>
          <p:cNvPr id="75" name="ตัวเชื่อมต่อตรง 74"/>
          <p:cNvCxnSpPr/>
          <p:nvPr/>
        </p:nvCxnSpPr>
        <p:spPr>
          <a:xfrm>
            <a:off x="2771912" y="3006122"/>
            <a:ext cx="3205841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ส่วนโค้ง 76"/>
          <p:cNvSpPr/>
          <p:nvPr/>
        </p:nvSpPr>
        <p:spPr>
          <a:xfrm>
            <a:off x="4266848" y="1583758"/>
            <a:ext cx="523220" cy="523220"/>
          </a:xfrm>
          <a:prstGeom prst="arc">
            <a:avLst>
              <a:gd name="adj1" fmla="val 2017719"/>
              <a:gd name="adj2" fmla="val 886920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8" name="TextBox 77"/>
          <p:cNvSpPr txBox="1"/>
          <p:nvPr/>
        </p:nvSpPr>
        <p:spPr>
          <a:xfrm>
            <a:off x="4406718" y="153200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cxnSp>
        <p:nvCxnSpPr>
          <p:cNvPr id="80" name="ตัวเชื่อมต่อตรง 79"/>
          <p:cNvCxnSpPr/>
          <p:nvPr/>
        </p:nvCxnSpPr>
        <p:spPr>
          <a:xfrm>
            <a:off x="4542858" y="1845368"/>
            <a:ext cx="0" cy="11521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386466" y="2901045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82" name="กลุ่ม 81"/>
          <p:cNvGrpSpPr>
            <a:grpSpLocks noChangeAspect="1"/>
          </p:cNvGrpSpPr>
          <p:nvPr/>
        </p:nvGrpSpPr>
        <p:grpSpPr>
          <a:xfrm>
            <a:off x="4541368" y="2906952"/>
            <a:ext cx="90000" cy="90000"/>
            <a:chOff x="2843808" y="4725144"/>
            <a:chExt cx="220471" cy="220471"/>
          </a:xfrm>
        </p:grpSpPr>
        <p:cxnSp>
          <p:nvCxnSpPr>
            <p:cNvPr id="83" name="ตัวเชื่อมต่อตรง 82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ตัวเชื่อมต่อตรง 83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กลุ่ม 28"/>
          <p:cNvGrpSpPr/>
          <p:nvPr/>
        </p:nvGrpSpPr>
        <p:grpSpPr>
          <a:xfrm>
            <a:off x="2728670" y="3614014"/>
            <a:ext cx="3571522" cy="586822"/>
            <a:chOff x="2728670" y="3614014"/>
            <a:chExt cx="3571522" cy="586822"/>
          </a:xfrm>
        </p:grpSpPr>
        <p:sp>
          <p:nvSpPr>
            <p:cNvPr id="30" name="TextBox 29"/>
            <p:cNvSpPr txBox="1"/>
            <p:nvPr/>
          </p:nvSpPr>
          <p:spPr>
            <a:xfrm>
              <a:off x="2728670" y="3614014"/>
              <a:ext cx="35715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ถ้ากำหนดให้ด้าน       เป็นฐาน    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07390" y="3646838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AB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636270" y="4159520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ACB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49978" y="4133408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เป็นมุมยอด   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52612" y="4997738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38" name="กลุ่ม 37"/>
          <p:cNvGrpSpPr/>
          <p:nvPr/>
        </p:nvGrpSpPr>
        <p:grpSpPr>
          <a:xfrm>
            <a:off x="3229726" y="5033428"/>
            <a:ext cx="576064" cy="553998"/>
            <a:chOff x="2925942" y="5573210"/>
            <a:chExt cx="576064" cy="553998"/>
          </a:xfrm>
        </p:grpSpPr>
        <p:sp>
          <p:nvSpPr>
            <p:cNvPr id="39" name="TextBox 38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CR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40" name="ตัวเชื่อมต่อตรง 39"/>
            <p:cNvCxnSpPr/>
            <p:nvPr/>
          </p:nvCxnSpPr>
          <p:spPr>
            <a:xfrm>
              <a:off x="3051206" y="5661248"/>
              <a:ext cx="2975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กลุ่ม 41"/>
          <p:cNvGrpSpPr/>
          <p:nvPr/>
        </p:nvGrpSpPr>
        <p:grpSpPr>
          <a:xfrm>
            <a:off x="3241352" y="4578272"/>
            <a:ext cx="2812356" cy="584775"/>
            <a:chOff x="3241352" y="4578272"/>
            <a:chExt cx="2812356" cy="584775"/>
          </a:xfrm>
        </p:grpSpPr>
        <p:sp>
          <p:nvSpPr>
            <p:cNvPr id="43" name="TextBox 42"/>
            <p:cNvSpPr txBox="1"/>
            <p:nvPr/>
          </p:nvSpPr>
          <p:spPr>
            <a:xfrm>
              <a:off x="3610718" y="4609049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C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41352" y="4578272"/>
              <a:ext cx="28123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จุด       เป็นจุดยอดมุม     </a:t>
              </a:r>
            </a:p>
          </p:txBody>
        </p:sp>
      </p:grpSp>
      <p:grpSp>
        <p:nvGrpSpPr>
          <p:cNvPr id="45" name="กลุ่ม 44"/>
          <p:cNvGrpSpPr/>
          <p:nvPr/>
        </p:nvGrpSpPr>
        <p:grpSpPr>
          <a:xfrm>
            <a:off x="2469142" y="1468076"/>
            <a:ext cx="4119082" cy="1816908"/>
            <a:chOff x="2469142" y="1468076"/>
            <a:chExt cx="4119082" cy="1816908"/>
          </a:xfrm>
        </p:grpSpPr>
        <p:cxnSp>
          <p:nvCxnSpPr>
            <p:cNvPr id="46" name="ตัวเชื่อมต่อตรง 45"/>
            <p:cNvCxnSpPr/>
            <p:nvPr/>
          </p:nvCxnSpPr>
          <p:spPr>
            <a:xfrm>
              <a:off x="2766174" y="3006122"/>
              <a:ext cx="32328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/>
            <p:cNvCxnSpPr/>
            <p:nvPr/>
          </p:nvCxnSpPr>
          <p:spPr>
            <a:xfrm flipV="1">
              <a:off x="2774800" y="1845368"/>
              <a:ext cx="1792685" cy="11521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/>
            <p:cNvCxnSpPr/>
            <p:nvPr/>
          </p:nvCxnSpPr>
          <p:spPr>
            <a:xfrm>
              <a:off x="4567485" y="1845368"/>
              <a:ext cx="1431534" cy="1160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93480" y="1468076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6914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94015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C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52" name="ส่วนโค้ง 51"/>
          <p:cNvSpPr/>
          <p:nvPr/>
        </p:nvSpPr>
        <p:spPr>
          <a:xfrm>
            <a:off x="5470097" y="2665371"/>
            <a:ext cx="523220" cy="523220"/>
          </a:xfrm>
          <a:prstGeom prst="arc">
            <a:avLst>
              <a:gd name="adj1" fmla="val 9938155"/>
              <a:gd name="adj2" fmla="val 1430968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3" name="TextBox 52"/>
          <p:cNvSpPr txBox="1"/>
          <p:nvPr/>
        </p:nvSpPr>
        <p:spPr>
          <a:xfrm>
            <a:off x="5828035" y="267295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87892" y="1172529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R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55" name="กลุ่ม 54"/>
          <p:cNvGrpSpPr>
            <a:grpSpLocks noChangeAspect="1"/>
          </p:cNvGrpSpPr>
          <p:nvPr/>
        </p:nvGrpSpPr>
        <p:grpSpPr>
          <a:xfrm rot="3480000">
            <a:off x="5041308" y="1513113"/>
            <a:ext cx="90000" cy="90000"/>
            <a:chOff x="2843808" y="4725144"/>
            <a:chExt cx="220471" cy="220471"/>
          </a:xfrm>
        </p:grpSpPr>
        <p:cxnSp>
          <p:nvCxnSpPr>
            <p:cNvPr id="57" name="ตัวเชื่อมต่อตรง 56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ตัวเชื่อมต่อตรง 57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ตัวเชื่อมต่อตรง 58"/>
          <p:cNvCxnSpPr/>
          <p:nvPr/>
        </p:nvCxnSpPr>
        <p:spPr>
          <a:xfrm flipV="1">
            <a:off x="2774800" y="1845368"/>
            <a:ext cx="1792685" cy="115158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ตัวเชื่อมต่อตรง 59"/>
          <p:cNvCxnSpPr/>
          <p:nvPr/>
        </p:nvCxnSpPr>
        <p:spPr>
          <a:xfrm rot="60000" flipV="1">
            <a:off x="4568652" y="1455277"/>
            <a:ext cx="576000" cy="39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/>
          <p:nvPr/>
        </p:nvCxnSpPr>
        <p:spPr>
          <a:xfrm flipH="1" flipV="1">
            <a:off x="5024300" y="1548166"/>
            <a:ext cx="957467" cy="14401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กลุ่ม 104"/>
          <p:cNvGrpSpPr/>
          <p:nvPr/>
        </p:nvGrpSpPr>
        <p:grpSpPr>
          <a:xfrm>
            <a:off x="2718635" y="3614014"/>
            <a:ext cx="3571522" cy="586822"/>
            <a:chOff x="2728670" y="3614014"/>
            <a:chExt cx="3571522" cy="586822"/>
          </a:xfrm>
        </p:grpSpPr>
        <p:sp>
          <p:nvSpPr>
            <p:cNvPr id="106" name="TextBox 105"/>
            <p:cNvSpPr txBox="1"/>
            <p:nvPr/>
          </p:nvSpPr>
          <p:spPr>
            <a:xfrm>
              <a:off x="2728670" y="3614014"/>
              <a:ext cx="35715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ถ้ากำหนดให้ด้าน       เป็นฐาน     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707390" y="3646838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AC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3651739" y="4159520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ABC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239943" y="4133408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เป็นมุมยอด   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735373" y="4997738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111" name="กลุ่ม 110"/>
          <p:cNvGrpSpPr/>
          <p:nvPr/>
        </p:nvGrpSpPr>
        <p:grpSpPr>
          <a:xfrm>
            <a:off x="3257195" y="5033428"/>
            <a:ext cx="576064" cy="553998"/>
            <a:chOff x="2925942" y="5573210"/>
            <a:chExt cx="576064" cy="553998"/>
          </a:xfrm>
        </p:grpSpPr>
        <p:sp>
          <p:nvSpPr>
            <p:cNvPr id="112" name="TextBox 111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BM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113" name="ตัวเชื่อมต่อตรง 112"/>
            <p:cNvCxnSpPr/>
            <p:nvPr/>
          </p:nvCxnSpPr>
          <p:spPr>
            <a:xfrm>
              <a:off x="3044955" y="5661248"/>
              <a:ext cx="32730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กลุ่ม 113"/>
          <p:cNvGrpSpPr/>
          <p:nvPr/>
        </p:nvGrpSpPr>
        <p:grpSpPr>
          <a:xfrm>
            <a:off x="3239943" y="4586093"/>
            <a:ext cx="2812356" cy="584775"/>
            <a:chOff x="3229900" y="4586093"/>
            <a:chExt cx="2812356" cy="584775"/>
          </a:xfrm>
        </p:grpSpPr>
        <p:sp>
          <p:nvSpPr>
            <p:cNvPr id="115" name="TextBox 114"/>
            <p:cNvSpPr txBox="1"/>
            <p:nvPr/>
          </p:nvSpPr>
          <p:spPr>
            <a:xfrm>
              <a:off x="3610718" y="4609049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229900" y="4586093"/>
              <a:ext cx="28123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dirty="0"/>
                <a:t>จุด       เป็นจุดยอดมุม     </a:t>
              </a:r>
            </a:p>
          </p:txBody>
        </p:sp>
      </p:grpSp>
      <p:grpSp>
        <p:nvGrpSpPr>
          <p:cNvPr id="117" name="กลุ่ม 116"/>
          <p:cNvGrpSpPr/>
          <p:nvPr/>
        </p:nvGrpSpPr>
        <p:grpSpPr>
          <a:xfrm>
            <a:off x="2464925" y="1450824"/>
            <a:ext cx="4119082" cy="1834160"/>
            <a:chOff x="2469142" y="1450824"/>
            <a:chExt cx="4119082" cy="1834160"/>
          </a:xfrm>
        </p:grpSpPr>
        <p:cxnSp>
          <p:nvCxnSpPr>
            <p:cNvPr id="118" name="ตัวเชื่อมต่อตรง 117"/>
            <p:cNvCxnSpPr/>
            <p:nvPr/>
          </p:nvCxnSpPr>
          <p:spPr>
            <a:xfrm>
              <a:off x="2766174" y="3006122"/>
              <a:ext cx="32328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ตัวเชื่อมต่อตรง 118"/>
            <p:cNvCxnSpPr/>
            <p:nvPr/>
          </p:nvCxnSpPr>
          <p:spPr>
            <a:xfrm flipV="1">
              <a:off x="2774800" y="1845368"/>
              <a:ext cx="1792685" cy="11521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ตัวเชื่อมต่อตรง 119"/>
            <p:cNvCxnSpPr/>
            <p:nvPr/>
          </p:nvCxnSpPr>
          <p:spPr>
            <a:xfrm>
              <a:off x="4567485" y="1845368"/>
              <a:ext cx="1431534" cy="1160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4427984" y="145082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46914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940152" y="2761764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C</a:t>
              </a:r>
              <a:endParaRPr lang="th-TH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124" name="ส่วนโค้ง 123"/>
          <p:cNvSpPr/>
          <p:nvPr/>
        </p:nvSpPr>
        <p:spPr>
          <a:xfrm>
            <a:off x="2873284" y="2638919"/>
            <a:ext cx="523220" cy="523220"/>
          </a:xfrm>
          <a:prstGeom prst="arc">
            <a:avLst>
              <a:gd name="adj1" fmla="val 18164605"/>
              <a:gd name="adj2" fmla="val 151802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5" name="TextBox 124"/>
          <p:cNvSpPr txBox="1"/>
          <p:nvPr/>
        </p:nvSpPr>
        <p:spPr>
          <a:xfrm>
            <a:off x="2646033" y="2673497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873186" y="103248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M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127" name="กลุ่ม 126"/>
          <p:cNvGrpSpPr>
            <a:grpSpLocks noChangeAspect="1"/>
          </p:cNvGrpSpPr>
          <p:nvPr/>
        </p:nvGrpSpPr>
        <p:grpSpPr>
          <a:xfrm rot="7800000">
            <a:off x="3993068" y="1431406"/>
            <a:ext cx="90000" cy="90000"/>
            <a:chOff x="2843808" y="4725144"/>
            <a:chExt cx="220471" cy="220471"/>
          </a:xfrm>
        </p:grpSpPr>
        <p:cxnSp>
          <p:nvCxnSpPr>
            <p:cNvPr id="128" name="ตัวเชื่อมต่อตรง 127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ตัวเชื่อมต่อตรง 128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ตัวเชื่อมต่อตรง 129"/>
          <p:cNvCxnSpPr>
            <a:cxnSpLocks noChangeAspect="1"/>
          </p:cNvCxnSpPr>
          <p:nvPr/>
        </p:nvCxnSpPr>
        <p:spPr>
          <a:xfrm>
            <a:off x="4551281" y="1845374"/>
            <a:ext cx="1440000" cy="11577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ตัวเชื่อมต่อตรง 130"/>
          <p:cNvCxnSpPr>
            <a:cxnSpLocks noChangeAspect="1"/>
          </p:cNvCxnSpPr>
          <p:nvPr/>
        </p:nvCxnSpPr>
        <p:spPr>
          <a:xfrm flipH="1" flipV="1">
            <a:off x="3888733" y="1306264"/>
            <a:ext cx="717645" cy="576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ตัวเชื่อมต่อตรง 131"/>
          <p:cNvCxnSpPr>
            <a:cxnSpLocks noChangeAspect="1"/>
          </p:cNvCxnSpPr>
          <p:nvPr/>
        </p:nvCxnSpPr>
        <p:spPr>
          <a:xfrm flipV="1">
            <a:off x="2770583" y="1416887"/>
            <a:ext cx="1245999" cy="1584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9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7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28" grpId="0"/>
      <p:bldP spid="28" grpId="1"/>
      <p:bldP spid="33" grpId="0"/>
      <p:bldP spid="33" grpId="1"/>
      <p:bldP spid="56" grpId="0"/>
      <p:bldP spid="56" grpId="1"/>
      <p:bldP spid="77" grpId="0" animBg="1"/>
      <p:bldP spid="77" grpId="1" animBg="1"/>
      <p:bldP spid="77" grpId="2" animBg="1"/>
      <p:bldP spid="78" grpId="0"/>
      <p:bldP spid="78" grpId="1"/>
      <p:bldP spid="78" grpId="2"/>
      <p:bldP spid="78" grpId="3"/>
      <p:bldP spid="81" grpId="0"/>
      <p:bldP spid="81" grpId="1"/>
      <p:bldP spid="81" grpId="2"/>
      <p:bldP spid="35" grpId="0"/>
      <p:bldP spid="35" grpId="1"/>
      <p:bldP spid="36" grpId="0"/>
      <p:bldP spid="36" grpId="1"/>
      <p:bldP spid="37" grpId="0"/>
      <p:bldP spid="37" grpId="1"/>
      <p:bldP spid="52" grpId="0" animBg="1"/>
      <p:bldP spid="52" grpId="1" animBg="1"/>
      <p:bldP spid="53" grpId="0"/>
      <p:bldP spid="53" grpId="1"/>
      <p:bldP spid="53" grpId="2"/>
      <p:bldP spid="54" grpId="0"/>
      <p:bldP spid="54" grpId="1"/>
      <p:bldP spid="108" grpId="0"/>
      <p:bldP spid="109" grpId="0"/>
      <p:bldP spid="110" grpId="0"/>
      <p:bldP spid="124" grpId="0" animBg="1"/>
      <p:bldP spid="125" grpId="0"/>
      <p:bldP spid="125" grpId="1"/>
      <p:bldP spid="1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ในรูปสามเหลี่ยมใดๆ จะกำหนดให้ด้านใดด้านหนึ่งเป็นฐานก็ได้ </a:t>
            </a:r>
            <a:r>
              <a:rPr lang="th-TH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ยกเว้นรูปสามเหลี่ยมหน้าจั่วจะมีด้านที่เป็นฐานได้เพียงด้านเดียว</a:t>
            </a:r>
          </a:p>
        </p:txBody>
      </p:sp>
      <p:grpSp>
        <p:nvGrpSpPr>
          <p:cNvPr id="15" name="กลุ่ม 14"/>
          <p:cNvGrpSpPr/>
          <p:nvPr/>
        </p:nvGrpSpPr>
        <p:grpSpPr>
          <a:xfrm>
            <a:off x="3397664" y="1586548"/>
            <a:ext cx="2496591" cy="2255634"/>
            <a:chOff x="707257" y="2861146"/>
            <a:chExt cx="2496591" cy="2255634"/>
          </a:xfrm>
        </p:grpSpPr>
        <p:sp>
          <p:nvSpPr>
            <p:cNvPr id="3" name="Isosceles Triangle 2"/>
            <p:cNvSpPr/>
            <p:nvPr/>
          </p:nvSpPr>
          <p:spPr>
            <a:xfrm>
              <a:off x="1043608" y="3280326"/>
              <a:ext cx="1584176" cy="151216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51571" y="2861146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U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7257" y="4532005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27784" y="4523891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Y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16" name="Straight Connector 15"/>
            <p:cNvCxnSpPr>
              <a:cxnSpLocks noChangeAspect="1"/>
            </p:cNvCxnSpPr>
            <p:nvPr/>
          </p:nvCxnSpPr>
          <p:spPr>
            <a:xfrm>
              <a:off x="1393015" y="4021300"/>
              <a:ext cx="72000" cy="876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 noChangeAspect="1"/>
            </p:cNvCxnSpPr>
            <p:nvPr/>
          </p:nvCxnSpPr>
          <p:spPr>
            <a:xfrm flipV="1">
              <a:off x="2217002" y="4040143"/>
              <a:ext cx="72000" cy="876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กลุ่ม 22"/>
          <p:cNvGrpSpPr/>
          <p:nvPr/>
        </p:nvGrpSpPr>
        <p:grpSpPr>
          <a:xfrm>
            <a:off x="2678526" y="1852898"/>
            <a:ext cx="3433977" cy="1923867"/>
            <a:chOff x="5386495" y="3127496"/>
            <a:chExt cx="3433977" cy="1923867"/>
          </a:xfrm>
        </p:grpSpPr>
        <p:sp>
          <p:nvSpPr>
            <p:cNvPr id="4" name="Isosceles Triangle 3"/>
            <p:cNvSpPr/>
            <p:nvPr/>
          </p:nvSpPr>
          <p:spPr>
            <a:xfrm rot="10800000">
              <a:off x="5652121" y="3573016"/>
              <a:ext cx="2664296" cy="1008112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86495" y="3127496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R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97720" y="4466588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44408" y="3164156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T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18" name="Straight Connector 17"/>
            <p:cNvCxnSpPr>
              <a:cxnSpLocks noChangeAspect="1"/>
            </p:cNvCxnSpPr>
            <p:nvPr/>
          </p:nvCxnSpPr>
          <p:spPr>
            <a:xfrm flipV="1">
              <a:off x="6310825" y="4062334"/>
              <a:ext cx="72000" cy="876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 noChangeAspect="1"/>
            </p:cNvCxnSpPr>
            <p:nvPr/>
          </p:nvCxnSpPr>
          <p:spPr>
            <a:xfrm>
              <a:off x="7585703" y="4049171"/>
              <a:ext cx="72000" cy="876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กลุ่ม 19"/>
          <p:cNvGrpSpPr/>
          <p:nvPr/>
        </p:nvGrpSpPr>
        <p:grpSpPr>
          <a:xfrm>
            <a:off x="3419872" y="1602219"/>
            <a:ext cx="2315830" cy="2255634"/>
            <a:chOff x="3523779" y="2876817"/>
            <a:chExt cx="2315830" cy="2255634"/>
          </a:xfrm>
        </p:grpSpPr>
        <p:sp>
          <p:nvSpPr>
            <p:cNvPr id="5" name="Right Triangle 4"/>
            <p:cNvSpPr/>
            <p:nvPr/>
          </p:nvSpPr>
          <p:spPr>
            <a:xfrm>
              <a:off x="3851920" y="3320988"/>
              <a:ext cx="1440160" cy="1440160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65772" y="2876817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M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23779" y="4547676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O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63545" y="4539562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P</a:t>
              </a:r>
              <a:endParaRPr lang="th-TH" sz="32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521258" y="4706301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>
              <a:off x="3851085" y="4051713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ตัวเชื่อมต่อตรง 24"/>
          <p:cNvCxnSpPr/>
          <p:nvPr/>
        </p:nvCxnSpPr>
        <p:spPr>
          <a:xfrm>
            <a:off x="3734015" y="3517896"/>
            <a:ext cx="1584176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301967" y="3908875"/>
            <a:ext cx="2683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ด้าน       เป็นฐาน 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55577" y="3942774"/>
            <a:ext cx="584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BY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18537" y="4384615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BUY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01968" y="4353838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เป็นมุมยอด   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82751" y="5356397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32" name="กลุ่ม 31"/>
          <p:cNvGrpSpPr/>
          <p:nvPr/>
        </p:nvGrpSpPr>
        <p:grpSpPr>
          <a:xfrm>
            <a:off x="3304573" y="5392087"/>
            <a:ext cx="576064" cy="553998"/>
            <a:chOff x="2925942" y="5573210"/>
            <a:chExt cx="576064" cy="553998"/>
          </a:xfrm>
        </p:grpSpPr>
        <p:sp>
          <p:nvSpPr>
            <p:cNvPr id="33" name="TextBox 32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UN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34" name="ตัวเชื่อมต่อตรง 33"/>
            <p:cNvCxnSpPr/>
            <p:nvPr/>
          </p:nvCxnSpPr>
          <p:spPr>
            <a:xfrm>
              <a:off x="3044955" y="5661248"/>
              <a:ext cx="32730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630109" y="4854944"/>
            <a:ext cx="57606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U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16767" y="4834066"/>
            <a:ext cx="281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จุด     เป็นจุดยอดมุม     </a:t>
            </a:r>
          </a:p>
        </p:txBody>
      </p:sp>
      <p:cxnSp>
        <p:nvCxnSpPr>
          <p:cNvPr id="42" name="ตัวเชื่อมต่อตรง 41"/>
          <p:cNvCxnSpPr/>
          <p:nvPr/>
        </p:nvCxnSpPr>
        <p:spPr>
          <a:xfrm>
            <a:off x="4526103" y="2005728"/>
            <a:ext cx="0" cy="151216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38071" y="3396234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N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44" name="กลุ่ม 43"/>
          <p:cNvGrpSpPr>
            <a:grpSpLocks noChangeAspect="1"/>
          </p:cNvGrpSpPr>
          <p:nvPr/>
        </p:nvGrpSpPr>
        <p:grpSpPr>
          <a:xfrm>
            <a:off x="4526103" y="3420869"/>
            <a:ext cx="90000" cy="90000"/>
            <a:chOff x="2843808" y="4725144"/>
            <a:chExt cx="220471" cy="220471"/>
          </a:xfrm>
        </p:grpSpPr>
        <p:cxnSp>
          <p:nvCxnSpPr>
            <p:cNvPr id="45" name="ตัวเชื่อมต่อตรง 44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ส่วนโค้ง 47"/>
          <p:cNvSpPr/>
          <p:nvPr/>
        </p:nvSpPr>
        <p:spPr>
          <a:xfrm>
            <a:off x="4267547" y="1824888"/>
            <a:ext cx="523220" cy="523220"/>
          </a:xfrm>
          <a:prstGeom prst="arc">
            <a:avLst>
              <a:gd name="adj1" fmla="val 3330221"/>
              <a:gd name="adj2" fmla="val 7470913"/>
            </a:avLst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9" name="TextBox 48"/>
          <p:cNvSpPr txBox="1"/>
          <p:nvPr/>
        </p:nvSpPr>
        <p:spPr>
          <a:xfrm>
            <a:off x="4392720" y="168924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01864" y="3906874"/>
            <a:ext cx="2683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ด้าน       เป็นฐาน    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55474" y="3940773"/>
            <a:ext cx="584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MP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18434" y="4382614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MOP</a:t>
            </a: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01865" y="4351837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เป็นมุมยอด  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648" y="5354396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55" name="กลุ่ม 54"/>
          <p:cNvGrpSpPr/>
          <p:nvPr/>
        </p:nvGrpSpPr>
        <p:grpSpPr>
          <a:xfrm>
            <a:off x="3304470" y="5390086"/>
            <a:ext cx="576064" cy="553998"/>
            <a:chOff x="2925942" y="5573210"/>
            <a:chExt cx="576064" cy="553998"/>
          </a:xfrm>
        </p:grpSpPr>
        <p:sp>
          <p:nvSpPr>
            <p:cNvPr id="56" name="TextBox 55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OF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57" name="ตัวเชื่อมต่อตรง 56"/>
            <p:cNvCxnSpPr/>
            <p:nvPr/>
          </p:nvCxnSpPr>
          <p:spPr>
            <a:xfrm>
              <a:off x="3044955" y="5661248"/>
              <a:ext cx="32730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3630006" y="4852943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O</a:t>
            </a: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16664" y="4832065"/>
            <a:ext cx="281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จุด     เป็นจุดยอดมุม     </a:t>
            </a:r>
          </a:p>
        </p:txBody>
      </p:sp>
      <p:cxnSp>
        <p:nvCxnSpPr>
          <p:cNvPr id="67" name="ตัวเชื่อมต่อตรง 66"/>
          <p:cNvCxnSpPr/>
          <p:nvPr/>
        </p:nvCxnSpPr>
        <p:spPr>
          <a:xfrm rot="60000">
            <a:off x="3747178" y="2057023"/>
            <a:ext cx="1440995" cy="1420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ส่วนโค้ง 67"/>
          <p:cNvSpPr/>
          <p:nvPr/>
        </p:nvSpPr>
        <p:spPr>
          <a:xfrm>
            <a:off x="3576623" y="3223889"/>
            <a:ext cx="468000" cy="523220"/>
          </a:xfrm>
          <a:prstGeom prst="arc">
            <a:avLst>
              <a:gd name="adj1" fmla="val 15548946"/>
              <a:gd name="adj2" fmla="val 21412833"/>
            </a:avLst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9" name="TextBox 68"/>
          <p:cNvSpPr txBox="1"/>
          <p:nvPr/>
        </p:nvSpPr>
        <p:spPr>
          <a:xfrm>
            <a:off x="3617053" y="316263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cxnSp>
        <p:nvCxnSpPr>
          <p:cNvPr id="71" name="ตัวเชื่อมต่อตรง 70"/>
          <p:cNvCxnSpPr/>
          <p:nvPr/>
        </p:nvCxnSpPr>
        <p:spPr>
          <a:xfrm flipV="1">
            <a:off x="3750792" y="2746702"/>
            <a:ext cx="666559" cy="7376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249071" y="2348108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F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73" name="กลุ่ม 72"/>
          <p:cNvGrpSpPr>
            <a:grpSpLocks noChangeAspect="1"/>
          </p:cNvGrpSpPr>
          <p:nvPr/>
        </p:nvGrpSpPr>
        <p:grpSpPr>
          <a:xfrm rot="7860000">
            <a:off x="4391594" y="2763661"/>
            <a:ext cx="90000" cy="90000"/>
            <a:chOff x="2843808" y="4725144"/>
            <a:chExt cx="220471" cy="220471"/>
          </a:xfrm>
        </p:grpSpPr>
        <p:cxnSp>
          <p:nvCxnSpPr>
            <p:cNvPr id="74" name="ตัวเชื่อมต่อตรง 73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ตัวเชื่อมต่อตรง 74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3304191" y="3912070"/>
            <a:ext cx="2683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ด้าน       เป็นฐาน    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857801" y="3945969"/>
            <a:ext cx="584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RT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20761" y="4387810"/>
            <a:ext cx="811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RAT</a:t>
            </a: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304192" y="4357033"/>
            <a:ext cx="282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มุม          เป็นมุมยอด    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784975" y="5359592"/>
            <a:ext cx="1594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เป็นส่วนสูง</a:t>
            </a:r>
          </a:p>
        </p:txBody>
      </p:sp>
      <p:grpSp>
        <p:nvGrpSpPr>
          <p:cNvPr id="81" name="กลุ่ม 80"/>
          <p:cNvGrpSpPr/>
          <p:nvPr/>
        </p:nvGrpSpPr>
        <p:grpSpPr>
          <a:xfrm>
            <a:off x="3306797" y="5395282"/>
            <a:ext cx="576064" cy="553998"/>
            <a:chOff x="2925942" y="5573210"/>
            <a:chExt cx="576064" cy="553998"/>
          </a:xfrm>
        </p:grpSpPr>
        <p:sp>
          <p:nvSpPr>
            <p:cNvPr id="82" name="TextBox 81"/>
            <p:cNvSpPr txBox="1"/>
            <p:nvPr/>
          </p:nvSpPr>
          <p:spPr>
            <a:xfrm>
              <a:off x="2925942" y="5573210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ordia New" panose="020B0304020202020204" pitchFamily="34" charset="-34"/>
                  <a:cs typeface="Cordia New" panose="020B0304020202020204" pitchFamily="34" charset="-34"/>
                </a:rPr>
                <a:t>AS</a:t>
              </a:r>
              <a:endParaRPr lang="th-TH" sz="3000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cxnSp>
          <p:nvCxnSpPr>
            <p:cNvPr id="83" name="ตัวเชื่อมต่อตรง 82"/>
            <p:cNvCxnSpPr/>
            <p:nvPr/>
          </p:nvCxnSpPr>
          <p:spPr>
            <a:xfrm>
              <a:off x="3044955" y="5661248"/>
              <a:ext cx="32730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3632333" y="4858139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</a:t>
            </a: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318991" y="4837261"/>
            <a:ext cx="281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จุด     เป็นจุดยอดมุม     </a:t>
            </a:r>
          </a:p>
        </p:txBody>
      </p:sp>
      <p:cxnSp>
        <p:nvCxnSpPr>
          <p:cNvPr id="86" name="ตัวเชื่อมต่อตรง 85"/>
          <p:cNvCxnSpPr/>
          <p:nvPr/>
        </p:nvCxnSpPr>
        <p:spPr>
          <a:xfrm>
            <a:off x="2966558" y="2298417"/>
            <a:ext cx="262800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ส่วนโค้ง 86"/>
          <p:cNvSpPr/>
          <p:nvPr/>
        </p:nvSpPr>
        <p:spPr>
          <a:xfrm flipV="1">
            <a:off x="4005107" y="2988701"/>
            <a:ext cx="523220" cy="523220"/>
          </a:xfrm>
          <a:prstGeom prst="arc">
            <a:avLst>
              <a:gd name="adj1" fmla="val 1698749"/>
              <a:gd name="adj2" fmla="val 914802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8" name="TextBox 87"/>
          <p:cNvSpPr txBox="1"/>
          <p:nvPr/>
        </p:nvSpPr>
        <p:spPr>
          <a:xfrm>
            <a:off x="4142916" y="29836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.</a:t>
            </a:r>
            <a:endParaRPr lang="th-TH" dirty="0">
              <a:solidFill>
                <a:srgbClr val="00B0F0"/>
              </a:solidFill>
            </a:endParaRPr>
          </a:p>
        </p:txBody>
      </p:sp>
      <p:cxnSp>
        <p:nvCxnSpPr>
          <p:cNvPr id="90" name="ตัวเชื่อมต่อตรง 89"/>
          <p:cNvCxnSpPr/>
          <p:nvPr/>
        </p:nvCxnSpPr>
        <p:spPr>
          <a:xfrm flipV="1">
            <a:off x="4276300" y="2298418"/>
            <a:ext cx="0" cy="10081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กลุ่ม 90"/>
          <p:cNvGrpSpPr>
            <a:grpSpLocks noChangeAspect="1"/>
          </p:cNvGrpSpPr>
          <p:nvPr/>
        </p:nvGrpSpPr>
        <p:grpSpPr>
          <a:xfrm flipV="1">
            <a:off x="4280404" y="2301782"/>
            <a:ext cx="90000" cy="90000"/>
            <a:chOff x="2843808" y="4725144"/>
            <a:chExt cx="220471" cy="220471"/>
          </a:xfrm>
        </p:grpSpPr>
        <p:cxnSp>
          <p:nvCxnSpPr>
            <p:cNvPr id="92" name="ตัวเชื่อมต่อตรง 91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ตัวเชื่อมต่อตรง 92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3998900" y="1903172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S</a:t>
            </a:r>
            <a:endParaRPr lang="th-TH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9553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6" grpId="0"/>
      <p:bldP spid="36" grpId="1"/>
      <p:bldP spid="37" grpId="0"/>
      <p:bldP spid="37" grpId="1"/>
      <p:bldP spid="43" grpId="0"/>
      <p:bldP spid="43" grpId="1"/>
      <p:bldP spid="48" grpId="0" animBg="1"/>
      <p:bldP spid="48" grpId="1" animBg="1"/>
      <p:bldP spid="49" grpId="0"/>
      <p:bldP spid="49" grpId="1"/>
      <p:bldP spid="49" grpId="2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8" grpId="0"/>
      <p:bldP spid="58" grpId="1"/>
      <p:bldP spid="59" grpId="0"/>
      <p:bldP spid="59" grpId="1"/>
      <p:bldP spid="68" grpId="0" animBg="1"/>
      <p:bldP spid="68" grpId="1" animBg="1"/>
      <p:bldP spid="69" grpId="0"/>
      <p:bldP spid="69" grpId="1"/>
      <p:bldP spid="69" grpId="2"/>
      <p:bldP spid="72" grpId="0"/>
      <p:bldP spid="72" grpId="1"/>
      <p:bldP spid="76" grpId="0"/>
      <p:bldP spid="77" grpId="0"/>
      <p:bldP spid="78" grpId="0"/>
      <p:bldP spid="79" grpId="0"/>
      <p:bldP spid="80" grpId="0"/>
      <p:bldP spid="84" grpId="0"/>
      <p:bldP spid="85" grpId="0"/>
      <p:bldP spid="87" grpId="0" animBg="1"/>
      <p:bldP spid="88" grpId="0"/>
      <p:bldP spid="88" grpId="1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420888"/>
            <a:ext cx="6552728" cy="132343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การหาสูตรพื้นที่รูปสามเหลี่ยม                            จากพื้นที่รูปสี่เหลี่ยมมุมฉาก</a:t>
            </a:r>
          </a:p>
        </p:txBody>
      </p:sp>
    </p:spTree>
    <p:extLst>
      <p:ext uri="{BB962C8B-B14F-4D97-AF65-F5344CB8AC3E}">
        <p14:creationId xmlns:p14="http://schemas.microsoft.com/office/powerpoint/2010/main" val="396416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สี่เหลี่ยมผืนผ้ามุมมน 78"/>
          <p:cNvSpPr/>
          <p:nvPr/>
        </p:nvSpPr>
        <p:spPr>
          <a:xfrm>
            <a:off x="1475656" y="5284036"/>
            <a:ext cx="6902084" cy="79973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/>
          </a:p>
        </p:txBody>
      </p:sp>
      <p:sp>
        <p:nvSpPr>
          <p:cNvPr id="5" name="สามเหลี่ยมมุมฉาก 4"/>
          <p:cNvSpPr/>
          <p:nvPr/>
        </p:nvSpPr>
        <p:spPr>
          <a:xfrm>
            <a:off x="3707904" y="404664"/>
            <a:ext cx="2160000" cy="1440000"/>
          </a:xfrm>
          <a:prstGeom prst="rtTriangl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3457512" y="184466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52176" y="17904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449266" y="9887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733381" y="1166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2492896"/>
            <a:ext cx="364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รูปสี่เหลี่ยม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ABCD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 มีพื้นที่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07704" y="2924944"/>
            <a:ext cx="3533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รูปสามเหลี่ยม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ABC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มีพื้นที่</a:t>
            </a:r>
          </a:p>
        </p:txBody>
      </p:sp>
      <p:grpSp>
        <p:nvGrpSpPr>
          <p:cNvPr id="33" name="กลุ่ม 32"/>
          <p:cNvGrpSpPr>
            <a:grpSpLocks noChangeAspect="1"/>
          </p:cNvGrpSpPr>
          <p:nvPr/>
        </p:nvGrpSpPr>
        <p:grpSpPr>
          <a:xfrm>
            <a:off x="3712913" y="1741695"/>
            <a:ext cx="90000" cy="90000"/>
            <a:chOff x="2843808" y="4725144"/>
            <a:chExt cx="220471" cy="220471"/>
          </a:xfrm>
        </p:grpSpPr>
        <p:cxnSp>
          <p:nvCxnSpPr>
            <p:cNvPr id="30" name="ตัวเชื่อมต่อตรง 29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827584" y="356471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4052773" y="353540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4949053" y="4094271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AB</a:t>
            </a:r>
            <a:endParaRPr lang="th-TH" sz="3600" dirty="0"/>
          </a:p>
        </p:txBody>
      </p:sp>
      <p:sp>
        <p:nvSpPr>
          <p:cNvPr id="42" name="TextBox 41"/>
          <p:cNvSpPr txBox="1"/>
          <p:nvPr/>
        </p:nvSpPr>
        <p:spPr>
          <a:xfrm>
            <a:off x="5341268" y="407522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5609827" y="4094271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grpSp>
        <p:nvGrpSpPr>
          <p:cNvPr id="49" name="กลุ่ม 48"/>
          <p:cNvGrpSpPr/>
          <p:nvPr/>
        </p:nvGrpSpPr>
        <p:grpSpPr>
          <a:xfrm>
            <a:off x="4396261" y="3356992"/>
            <a:ext cx="449458" cy="966766"/>
            <a:chOff x="6286476" y="4478177"/>
            <a:chExt cx="449458" cy="966766"/>
          </a:xfrm>
        </p:grpSpPr>
        <p:sp>
          <p:nvSpPr>
            <p:cNvPr id="45" name="TextBox 44"/>
            <p:cNvSpPr txBox="1"/>
            <p:nvPr/>
          </p:nvSpPr>
          <p:spPr>
            <a:xfrm>
              <a:off x="6286476" y="44781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86476" y="47986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48" name="ตัวเชื่อมต่อตรง 47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5171814" y="3551289"/>
            <a:ext cx="320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ABCD</a:t>
            </a:r>
            <a:endParaRPr lang="th-TH" sz="3600" dirty="0"/>
          </a:p>
        </p:txBody>
      </p:sp>
      <p:sp>
        <p:nvSpPr>
          <p:cNvPr id="51" name="TextBox 50"/>
          <p:cNvSpPr txBox="1"/>
          <p:nvPr/>
        </p:nvSpPr>
        <p:spPr>
          <a:xfrm>
            <a:off x="4665083" y="3548848"/>
            <a:ext cx="791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ของ</a:t>
            </a:r>
            <a:endParaRPr lang="th-TH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4060724" y="4072595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53" name="กลุ่ม 52"/>
          <p:cNvGrpSpPr/>
          <p:nvPr/>
        </p:nvGrpSpPr>
        <p:grpSpPr>
          <a:xfrm>
            <a:off x="4389809" y="3925227"/>
            <a:ext cx="449458" cy="931141"/>
            <a:chOff x="6286476" y="4525677"/>
            <a:chExt cx="449458" cy="931141"/>
          </a:xfrm>
        </p:grpSpPr>
        <p:sp>
          <p:nvSpPr>
            <p:cNvPr id="54" name="TextBox 53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56" name="ตัวเชื่อมต่อตรง 55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4662642" y="4077922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4060724" y="455976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59" name="กลุ่ม 58"/>
          <p:cNvGrpSpPr/>
          <p:nvPr/>
        </p:nvGrpSpPr>
        <p:grpSpPr>
          <a:xfrm>
            <a:off x="4389809" y="4459898"/>
            <a:ext cx="449458" cy="978641"/>
            <a:chOff x="6286476" y="4513802"/>
            <a:chExt cx="449458" cy="978641"/>
          </a:xfrm>
        </p:grpSpPr>
        <p:sp>
          <p:nvSpPr>
            <p:cNvPr id="60" name="TextBox 59"/>
            <p:cNvSpPr txBox="1"/>
            <p:nvPr/>
          </p:nvSpPr>
          <p:spPr>
            <a:xfrm>
              <a:off x="6286476" y="45138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86476" y="48461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62" name="ตัวเชื่อมต่อตรง 61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4650767" y="4553218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4" name="TextBox 63"/>
          <p:cNvSpPr txBox="1"/>
          <p:nvPr/>
        </p:nvSpPr>
        <p:spPr>
          <a:xfrm>
            <a:off x="6294144" y="4558572"/>
            <a:ext cx="249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65" name="TextBox 64"/>
          <p:cNvSpPr txBox="1"/>
          <p:nvPr/>
        </p:nvSpPr>
        <p:spPr>
          <a:xfrm>
            <a:off x="6012539" y="455062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6" name="TextBox 65"/>
          <p:cNvSpPr txBox="1"/>
          <p:nvPr/>
        </p:nvSpPr>
        <p:spPr>
          <a:xfrm>
            <a:off x="4923434" y="4558572"/>
            <a:ext cx="130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67" name="สามเหลี่ยมมุมฉาก 66"/>
          <p:cNvSpPr/>
          <p:nvPr/>
        </p:nvSpPr>
        <p:spPr>
          <a:xfrm>
            <a:off x="3704962" y="403823"/>
            <a:ext cx="21600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8" name="สามเหลี่ยมมุมฉาก 67"/>
          <p:cNvSpPr/>
          <p:nvPr/>
        </p:nvSpPr>
        <p:spPr>
          <a:xfrm flipH="1" flipV="1">
            <a:off x="5712253" y="404664"/>
            <a:ext cx="21600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712913" y="404329"/>
            <a:ext cx="2160000" cy="144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3" name="กลุ่ม 22"/>
          <p:cNvGrpSpPr/>
          <p:nvPr/>
        </p:nvGrpSpPr>
        <p:grpSpPr>
          <a:xfrm>
            <a:off x="3707904" y="773161"/>
            <a:ext cx="2165009" cy="720000"/>
            <a:chOff x="3563888" y="3861048"/>
            <a:chExt cx="2165009" cy="720000"/>
          </a:xfrm>
        </p:grpSpPr>
        <p:cxnSp>
          <p:nvCxnSpPr>
            <p:cNvPr id="10" name="ตัวเชื่อมต่อตรง 9"/>
            <p:cNvCxnSpPr/>
            <p:nvPr/>
          </p:nvCxnSpPr>
          <p:spPr>
            <a:xfrm>
              <a:off x="3563888" y="422100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3568897" y="386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3568897" y="458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กลุ่ม 21"/>
          <p:cNvGrpSpPr/>
          <p:nvPr/>
        </p:nvGrpSpPr>
        <p:grpSpPr>
          <a:xfrm>
            <a:off x="4064394" y="395872"/>
            <a:ext cx="1443710" cy="1448457"/>
            <a:chOff x="3920378" y="3492551"/>
            <a:chExt cx="1443710" cy="1448457"/>
          </a:xfrm>
        </p:grpSpPr>
        <p:cxnSp>
          <p:nvCxnSpPr>
            <p:cNvPr id="17" name="ตัวเชื่อมต่อตรง 16"/>
            <p:cNvCxnSpPr/>
            <p:nvPr/>
          </p:nvCxnSpPr>
          <p:spPr>
            <a:xfrm>
              <a:off x="392037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/>
            <p:cNvCxnSpPr/>
            <p:nvPr/>
          </p:nvCxnSpPr>
          <p:spPr>
            <a:xfrm>
              <a:off x="428396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/>
            <p:cNvCxnSpPr/>
            <p:nvPr/>
          </p:nvCxnSpPr>
          <p:spPr>
            <a:xfrm>
              <a:off x="464045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/>
            <p:cNvCxnSpPr/>
            <p:nvPr/>
          </p:nvCxnSpPr>
          <p:spPr>
            <a:xfrm>
              <a:off x="500404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/>
            <p:cNvCxnSpPr/>
            <p:nvPr/>
          </p:nvCxnSpPr>
          <p:spPr>
            <a:xfrm>
              <a:off x="5364088" y="3492551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1619672" y="5393538"/>
            <a:ext cx="253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4068323" y="5393538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71" name="กลุ่ม 70"/>
          <p:cNvGrpSpPr/>
          <p:nvPr/>
        </p:nvGrpSpPr>
        <p:grpSpPr>
          <a:xfrm>
            <a:off x="4387368" y="5267300"/>
            <a:ext cx="449458" cy="954891"/>
            <a:chOff x="6286476" y="4561302"/>
            <a:chExt cx="449458" cy="954891"/>
          </a:xfrm>
        </p:grpSpPr>
        <p:sp>
          <p:nvSpPr>
            <p:cNvPr id="72" name="TextBox 71"/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74" name="ตัวเชื่อมต่อตรง 73"/>
            <p:cNvCxnSpPr/>
            <p:nvPr/>
          </p:nvCxnSpPr>
          <p:spPr>
            <a:xfrm>
              <a:off x="6429349" y="500289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643957" y="5395378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76" name="TextBox 75"/>
          <p:cNvSpPr txBox="1"/>
          <p:nvPr/>
        </p:nvSpPr>
        <p:spPr>
          <a:xfrm>
            <a:off x="6274701" y="5388857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77" name="TextBox 76"/>
          <p:cNvSpPr txBox="1"/>
          <p:nvPr/>
        </p:nvSpPr>
        <p:spPr>
          <a:xfrm>
            <a:off x="5988031" y="539278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78" name="TextBox 77"/>
          <p:cNvSpPr txBox="1"/>
          <p:nvPr/>
        </p:nvSpPr>
        <p:spPr>
          <a:xfrm>
            <a:off x="4904748" y="5360735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5436096" y="2503849"/>
            <a:ext cx="236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24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ตารางหน่วย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417116" y="2914810"/>
            <a:ext cx="236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12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ตารางหน่วย</a:t>
            </a:r>
          </a:p>
        </p:txBody>
      </p:sp>
    </p:spTree>
    <p:extLst>
      <p:ext uri="{BB962C8B-B14F-4D97-AF65-F5344CB8AC3E}">
        <p14:creationId xmlns:p14="http://schemas.microsoft.com/office/powerpoint/2010/main" val="23108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8.33333E-7 2.7197E-6 L -0.2191 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75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50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26" grpId="0"/>
      <p:bldP spid="27" grpId="0"/>
      <p:bldP spid="28" grpId="0"/>
      <p:bldP spid="39" grpId="0"/>
      <p:bldP spid="40" grpId="0"/>
      <p:bldP spid="41" grpId="0"/>
      <p:bldP spid="42" grpId="0"/>
      <p:bldP spid="44" grpId="0"/>
      <p:bldP spid="50" grpId="0"/>
      <p:bldP spid="51" grpId="0"/>
      <p:bldP spid="52" grpId="0"/>
      <p:bldP spid="57" grpId="0"/>
      <p:bldP spid="58" grpId="0"/>
      <p:bldP spid="63" grpId="0"/>
      <p:bldP spid="64" grpId="0"/>
      <p:bldP spid="65" grpId="0"/>
      <p:bldP spid="66" grpId="0"/>
      <p:bldP spid="67" grpId="0" animBg="1"/>
      <p:bldP spid="67" grpId="1" animBg="1"/>
      <p:bldP spid="67" grpId="2" animBg="1"/>
      <p:bldP spid="68" grpId="0" animBg="1"/>
      <p:bldP spid="68" grpId="1" animBg="1"/>
      <p:bldP spid="4" grpId="0" animBg="1"/>
      <p:bldP spid="69" grpId="0"/>
      <p:bldP spid="70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ามเหลี่ยมหน้าจั่ว 1"/>
          <p:cNvSpPr/>
          <p:nvPr/>
        </p:nvSpPr>
        <p:spPr>
          <a:xfrm>
            <a:off x="3275856" y="390572"/>
            <a:ext cx="2160000" cy="1440000"/>
          </a:xfrm>
          <a:prstGeom prst="triangle">
            <a:avLst>
              <a:gd name="adj" fmla="val 67043"/>
            </a:avLst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3012332" y="177632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95121" y="1757681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01338" y="780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11951" y="957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sp>
        <p:nvSpPr>
          <p:cNvPr id="20" name="สามเหลี่ยมมุมฉาก 19"/>
          <p:cNvSpPr/>
          <p:nvPr/>
        </p:nvSpPr>
        <p:spPr>
          <a:xfrm rot="5400000">
            <a:off x="1474898" y="402447"/>
            <a:ext cx="14400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สามเหลี่ยมมุมฉาก 20"/>
          <p:cNvSpPr/>
          <p:nvPr/>
        </p:nvSpPr>
        <p:spPr>
          <a:xfrm rot="10800000" flipV="1">
            <a:off x="3295091" y="394150"/>
            <a:ext cx="14328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สามเหลี่ยมมุมฉาก 22"/>
          <p:cNvSpPr/>
          <p:nvPr/>
        </p:nvSpPr>
        <p:spPr>
          <a:xfrm rot="10800000" flipH="1" flipV="1">
            <a:off x="4716096" y="394592"/>
            <a:ext cx="7200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สามเหลี่ยมมุมฉาก 24"/>
          <p:cNvSpPr/>
          <p:nvPr/>
        </p:nvSpPr>
        <p:spPr>
          <a:xfrm rot="10800000">
            <a:off x="5652120" y="382717"/>
            <a:ext cx="720000" cy="1440000"/>
          </a:xfrm>
          <a:prstGeom prst="rtTriangle">
            <a:avLst/>
          </a:prstGeom>
          <a:solidFill>
            <a:srgbClr val="FFB3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3019692" y="9069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</a:t>
            </a:r>
            <a:endParaRPr lang="th-TH" sz="2000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277629" y="390572"/>
            <a:ext cx="2181600" cy="144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6"/>
          <p:cNvSpPr txBox="1"/>
          <p:nvPr/>
        </p:nvSpPr>
        <p:spPr>
          <a:xfrm>
            <a:off x="4499992" y="177477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</a:t>
            </a:r>
            <a:endParaRPr lang="th-TH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835696" y="2064172"/>
            <a:ext cx="364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รูปสี่เหลี่ยม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EBCD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 มีพื้นที่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35696" y="2496220"/>
            <a:ext cx="3533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รูปสามเหลี่ยม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ABC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มีพื้นที่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64088" y="2063250"/>
            <a:ext cx="236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24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ตารางหน่วย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345108" y="2497961"/>
            <a:ext cx="236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12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ตารางหน่วย</a:t>
            </a:r>
          </a:p>
        </p:txBody>
      </p:sp>
      <p:sp>
        <p:nvSpPr>
          <p:cNvPr id="38" name="สี่เหลี่ยมผืนผ้ามุมมน 37"/>
          <p:cNvSpPr/>
          <p:nvPr/>
        </p:nvSpPr>
        <p:spPr>
          <a:xfrm>
            <a:off x="1403648" y="5929484"/>
            <a:ext cx="6973334" cy="79973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/>
          </a:p>
        </p:txBody>
      </p:sp>
      <p:sp>
        <p:nvSpPr>
          <p:cNvPr id="39" name="TextBox 38"/>
          <p:cNvSpPr txBox="1"/>
          <p:nvPr/>
        </p:nvSpPr>
        <p:spPr>
          <a:xfrm>
            <a:off x="846427" y="3047776"/>
            <a:ext cx="3103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พื้นที่รูปสี่เหลี่ยมมุมฉาก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52773" y="304777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4444624" y="3047776"/>
            <a:ext cx="1625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ความกว้าง</a:t>
            </a:r>
            <a:endParaRPr lang="th-TH" sz="3600" dirty="0"/>
          </a:p>
        </p:txBody>
      </p:sp>
      <p:sp>
        <p:nvSpPr>
          <p:cNvPr id="42" name="TextBox 41"/>
          <p:cNvSpPr txBox="1"/>
          <p:nvPr/>
        </p:nvSpPr>
        <p:spPr>
          <a:xfrm>
            <a:off x="5855997" y="304777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3" name="TextBox 42"/>
          <p:cNvSpPr txBox="1"/>
          <p:nvPr/>
        </p:nvSpPr>
        <p:spPr>
          <a:xfrm>
            <a:off x="6129129" y="3047776"/>
            <a:ext cx="189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</a:t>
            </a:r>
            <a:endParaRPr lang="th-TH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824407" y="3527324"/>
            <a:ext cx="331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4052773" y="3503574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4949053" y="4080396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EB</a:t>
            </a:r>
            <a:endParaRPr lang="th-TH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5353143" y="4067763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5621702" y="4091513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grpSp>
        <p:nvGrpSpPr>
          <p:cNvPr id="49" name="กลุ่ม 48"/>
          <p:cNvGrpSpPr/>
          <p:nvPr/>
        </p:nvGrpSpPr>
        <p:grpSpPr>
          <a:xfrm>
            <a:off x="4396261" y="3359558"/>
            <a:ext cx="449458" cy="966766"/>
            <a:chOff x="6286476" y="4478177"/>
            <a:chExt cx="449458" cy="966766"/>
          </a:xfrm>
        </p:grpSpPr>
        <p:sp>
          <p:nvSpPr>
            <p:cNvPr id="50" name="TextBox 49"/>
            <p:cNvSpPr txBox="1"/>
            <p:nvPr/>
          </p:nvSpPr>
          <p:spPr>
            <a:xfrm>
              <a:off x="6286476" y="44781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86476" y="47986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52" name="ตัวเชื่อมต่อตรง 51"/>
            <p:cNvCxnSpPr/>
            <p:nvPr/>
          </p:nvCxnSpPr>
          <p:spPr>
            <a:xfrm>
              <a:off x="6429349" y="493164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5171814" y="3527324"/>
            <a:ext cx="320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พื้นที่รูปสี่เหลี่ยม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EBCD</a:t>
            </a:r>
            <a:endParaRPr lang="th-TH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665083" y="3527324"/>
            <a:ext cx="791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ของ</a:t>
            </a:r>
            <a:endParaRPr lang="th-TH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4060724" y="4055888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56" name="กลุ่ม 55"/>
          <p:cNvGrpSpPr/>
          <p:nvPr/>
        </p:nvGrpSpPr>
        <p:grpSpPr>
          <a:xfrm>
            <a:off x="4389809" y="3911872"/>
            <a:ext cx="449458" cy="931141"/>
            <a:chOff x="6286476" y="4525677"/>
            <a:chExt cx="449458" cy="931141"/>
          </a:xfrm>
        </p:grpSpPr>
        <p:sp>
          <p:nvSpPr>
            <p:cNvPr id="57" name="TextBox 56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59" name="ตัวเชื่อมต่อตรง 58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4662642" y="4055888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1" name="TextBox 60"/>
          <p:cNvSpPr txBox="1"/>
          <p:nvPr/>
        </p:nvSpPr>
        <p:spPr>
          <a:xfrm>
            <a:off x="4060724" y="5205214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62" name="กลุ่ม 61"/>
          <p:cNvGrpSpPr/>
          <p:nvPr/>
        </p:nvGrpSpPr>
        <p:grpSpPr>
          <a:xfrm>
            <a:off x="4389809" y="5062814"/>
            <a:ext cx="449458" cy="978641"/>
            <a:chOff x="6286476" y="4513802"/>
            <a:chExt cx="449458" cy="978641"/>
          </a:xfrm>
        </p:grpSpPr>
        <p:sp>
          <p:nvSpPr>
            <p:cNvPr id="63" name="TextBox 62"/>
            <p:cNvSpPr txBox="1"/>
            <p:nvPr/>
          </p:nvSpPr>
          <p:spPr>
            <a:xfrm>
              <a:off x="6286476" y="45138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86476" y="484611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65" name="ตัวเชื่อมต่อตรง 64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4650767" y="519866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7" name="TextBox 66"/>
          <p:cNvSpPr txBox="1"/>
          <p:nvPr/>
        </p:nvSpPr>
        <p:spPr>
          <a:xfrm>
            <a:off x="6294144" y="5204020"/>
            <a:ext cx="249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68" name="TextBox 67"/>
          <p:cNvSpPr txBox="1"/>
          <p:nvPr/>
        </p:nvSpPr>
        <p:spPr>
          <a:xfrm>
            <a:off x="6012539" y="5196069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4923434" y="5204020"/>
            <a:ext cx="130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1609313" y="6038986"/>
            <a:ext cx="253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/>
              <a:t>พื้นที่รูปสามเหลี่ยม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600" dirty="0"/>
          </a:p>
        </p:txBody>
      </p:sp>
      <p:sp>
        <p:nvSpPr>
          <p:cNvPr id="71" name="TextBox 70"/>
          <p:cNvSpPr txBox="1"/>
          <p:nvPr/>
        </p:nvSpPr>
        <p:spPr>
          <a:xfrm>
            <a:off x="4067565" y="6038986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72" name="กลุ่ม 71"/>
          <p:cNvGrpSpPr/>
          <p:nvPr/>
        </p:nvGrpSpPr>
        <p:grpSpPr>
          <a:xfrm>
            <a:off x="4386610" y="5909309"/>
            <a:ext cx="449458" cy="954891"/>
            <a:chOff x="6286476" y="4561302"/>
            <a:chExt cx="449458" cy="954891"/>
          </a:xfrm>
        </p:grpSpPr>
        <p:sp>
          <p:nvSpPr>
            <p:cNvPr id="73" name="TextBox 72"/>
            <p:cNvSpPr txBox="1"/>
            <p:nvPr/>
          </p:nvSpPr>
          <p:spPr>
            <a:xfrm>
              <a:off x="6286476" y="456130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86476" y="4869862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83" name="ตัวเชื่อมต่อตรง 82"/>
            <p:cNvCxnSpPr/>
            <p:nvPr/>
          </p:nvCxnSpPr>
          <p:spPr>
            <a:xfrm>
              <a:off x="6429349" y="5002893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4666949" y="6028951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85" name="TextBox 84"/>
          <p:cNvSpPr txBox="1"/>
          <p:nvPr/>
        </p:nvSpPr>
        <p:spPr>
          <a:xfrm>
            <a:off x="6273943" y="6034305"/>
            <a:ext cx="20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ความยาวฐาน</a:t>
            </a:r>
            <a:endParaRPr lang="th-TH" sz="3600" dirty="0"/>
          </a:p>
        </p:txBody>
      </p:sp>
      <p:sp>
        <p:nvSpPr>
          <p:cNvPr id="86" name="TextBox 85"/>
          <p:cNvSpPr txBox="1"/>
          <p:nvPr/>
        </p:nvSpPr>
        <p:spPr>
          <a:xfrm>
            <a:off x="5987273" y="6038229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87" name="TextBox 86"/>
          <p:cNvSpPr txBox="1"/>
          <p:nvPr/>
        </p:nvSpPr>
        <p:spPr>
          <a:xfrm>
            <a:off x="4901706" y="6072809"/>
            <a:ext cx="143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ความสูง</a:t>
            </a:r>
            <a:endParaRPr lang="th-TH" sz="3600" dirty="0"/>
          </a:p>
        </p:txBody>
      </p:sp>
      <p:sp>
        <p:nvSpPr>
          <p:cNvPr id="88" name="TextBox 87"/>
          <p:cNvSpPr txBox="1"/>
          <p:nvPr/>
        </p:nvSpPr>
        <p:spPr>
          <a:xfrm>
            <a:off x="4959450" y="4648790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AG</a:t>
            </a:r>
            <a:endParaRPr lang="th-TH" sz="3600" dirty="0"/>
          </a:p>
        </p:txBody>
      </p:sp>
      <p:sp>
        <p:nvSpPr>
          <p:cNvPr id="89" name="TextBox 88"/>
          <p:cNvSpPr txBox="1"/>
          <p:nvPr/>
        </p:nvSpPr>
        <p:spPr>
          <a:xfrm>
            <a:off x="5411040" y="4624282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90" name="TextBox 89"/>
          <p:cNvSpPr txBox="1"/>
          <p:nvPr/>
        </p:nvSpPr>
        <p:spPr>
          <a:xfrm>
            <a:off x="5667724" y="4648032"/>
            <a:ext cx="625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600" dirty="0"/>
          </a:p>
        </p:txBody>
      </p:sp>
      <p:sp>
        <p:nvSpPr>
          <p:cNvPr id="91" name="TextBox 90"/>
          <p:cNvSpPr txBox="1"/>
          <p:nvPr/>
        </p:nvSpPr>
        <p:spPr>
          <a:xfrm>
            <a:off x="4071121" y="4624282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</a:t>
            </a:r>
            <a:endParaRPr lang="th-TH" sz="3600" dirty="0"/>
          </a:p>
        </p:txBody>
      </p:sp>
      <p:grpSp>
        <p:nvGrpSpPr>
          <p:cNvPr id="92" name="กลุ่ม 91"/>
          <p:cNvGrpSpPr/>
          <p:nvPr/>
        </p:nvGrpSpPr>
        <p:grpSpPr>
          <a:xfrm>
            <a:off x="4400206" y="4480266"/>
            <a:ext cx="449458" cy="931141"/>
            <a:chOff x="6286476" y="4525677"/>
            <a:chExt cx="449458" cy="931141"/>
          </a:xfrm>
        </p:grpSpPr>
        <p:sp>
          <p:nvSpPr>
            <p:cNvPr id="93" name="TextBox 92"/>
            <p:cNvSpPr txBox="1"/>
            <p:nvPr/>
          </p:nvSpPr>
          <p:spPr>
            <a:xfrm>
              <a:off x="6286476" y="452567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1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86476" y="4810487"/>
              <a:ext cx="449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dirty="0"/>
                <a:t>2</a:t>
              </a:r>
            </a:p>
          </p:txBody>
        </p:sp>
        <p:cxnSp>
          <p:nvCxnSpPr>
            <p:cNvPr id="95" name="ตัวเชื่อมต่อตรง 94"/>
            <p:cNvCxnSpPr/>
            <p:nvPr/>
          </p:nvCxnSpPr>
          <p:spPr>
            <a:xfrm>
              <a:off x="6429349" y="4967268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4673039" y="4624282"/>
            <a:ext cx="46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ym typeface="Symbol"/>
              </a:rPr>
              <a:t></a:t>
            </a:r>
            <a:endParaRPr lang="th-TH" sz="3600" dirty="0"/>
          </a:p>
        </p:txBody>
      </p:sp>
      <p:sp>
        <p:nvSpPr>
          <p:cNvPr id="97" name="สามเหลี่ยมหน้าจั่ว 96"/>
          <p:cNvSpPr/>
          <p:nvPr/>
        </p:nvSpPr>
        <p:spPr>
          <a:xfrm>
            <a:off x="3275856" y="391679"/>
            <a:ext cx="2160000" cy="1440000"/>
          </a:xfrm>
          <a:prstGeom prst="triangle">
            <a:avLst>
              <a:gd name="adj" fmla="val 67043"/>
            </a:avLst>
          </a:prstGeom>
          <a:solidFill>
            <a:srgbClr val="FFB3F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4" name="กลุ่ม 3"/>
          <p:cNvGrpSpPr/>
          <p:nvPr/>
        </p:nvGrpSpPr>
        <p:grpSpPr>
          <a:xfrm>
            <a:off x="3275856" y="750612"/>
            <a:ext cx="2165009" cy="720000"/>
            <a:chOff x="3563888" y="3861048"/>
            <a:chExt cx="2165009" cy="720000"/>
          </a:xfrm>
        </p:grpSpPr>
        <p:cxnSp>
          <p:nvCxnSpPr>
            <p:cNvPr id="5" name="ตัวเชื่อมต่อตรง 4"/>
            <p:cNvCxnSpPr/>
            <p:nvPr/>
          </p:nvCxnSpPr>
          <p:spPr>
            <a:xfrm>
              <a:off x="3563888" y="422100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ตัวเชื่อมต่อตรง 5"/>
            <p:cNvCxnSpPr/>
            <p:nvPr/>
          </p:nvCxnSpPr>
          <p:spPr>
            <a:xfrm>
              <a:off x="3568897" y="386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/>
            <p:cNvCxnSpPr/>
            <p:nvPr/>
          </p:nvCxnSpPr>
          <p:spPr>
            <a:xfrm>
              <a:off x="3568897" y="458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กลุ่ม 7"/>
          <p:cNvGrpSpPr/>
          <p:nvPr/>
        </p:nvGrpSpPr>
        <p:grpSpPr>
          <a:xfrm>
            <a:off x="3649762" y="390732"/>
            <a:ext cx="1443710" cy="1445191"/>
            <a:chOff x="3920378" y="3501008"/>
            <a:chExt cx="1443710" cy="1445191"/>
          </a:xfrm>
        </p:grpSpPr>
        <p:cxnSp>
          <p:nvCxnSpPr>
            <p:cNvPr id="9" name="ตัวเชื่อมต่อตรง 8"/>
            <p:cNvCxnSpPr/>
            <p:nvPr/>
          </p:nvCxnSpPr>
          <p:spPr>
            <a:xfrm>
              <a:off x="392037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/>
            <p:cNvCxnSpPr/>
            <p:nvPr/>
          </p:nvCxnSpPr>
          <p:spPr>
            <a:xfrm>
              <a:off x="428396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464045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>
              <a:off x="4990400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5364088" y="3506199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ตัวเชื่อมต่อตรง 18"/>
          <p:cNvCxnSpPr/>
          <p:nvPr/>
        </p:nvCxnSpPr>
        <p:spPr>
          <a:xfrm>
            <a:off x="4727891" y="390732"/>
            <a:ext cx="0" cy="1440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กลุ่ม 27"/>
          <p:cNvGrpSpPr>
            <a:grpSpLocks noChangeAspect="1"/>
          </p:cNvGrpSpPr>
          <p:nvPr/>
        </p:nvGrpSpPr>
        <p:grpSpPr>
          <a:xfrm>
            <a:off x="4734407" y="1739974"/>
            <a:ext cx="90000" cy="90000"/>
            <a:chOff x="2843808" y="4725144"/>
            <a:chExt cx="220471" cy="220471"/>
          </a:xfrm>
        </p:grpSpPr>
        <p:cxnSp>
          <p:nvCxnSpPr>
            <p:cNvPr id="29" name="ตัวเชื่อมต่อตรง 28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11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3691E-6 L -0.19688 0.0011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7 -3.83904E-6 L 0.19774 -0.0016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49769E-6 L 0.10903 -0.000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15 L -0.10174 0.0023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"/>
                            </p:stCondLst>
                            <p:childTnLst>
                              <p:par>
                                <p:cTn id="24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250"/>
                            </p:stCondLst>
                            <p:childTnLst>
                              <p:par>
                                <p:cTn id="25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750"/>
                            </p:stCondLst>
                            <p:childTnLst>
                              <p:par>
                                <p:cTn id="25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500"/>
                            </p:stCondLst>
                            <p:childTnLst>
                              <p:par>
                                <p:cTn id="26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0" grpId="1" animBg="1"/>
      <p:bldP spid="21" grpId="0" animBg="1"/>
      <p:bldP spid="21" grpId="1" animBg="1"/>
      <p:bldP spid="21" grpId="2" animBg="1"/>
      <p:bldP spid="23" grpId="0" animBg="1"/>
      <p:bldP spid="23" grpId="1" animBg="1"/>
      <p:bldP spid="23" grpId="2" animBg="1"/>
      <p:bldP spid="25" grpId="0" animBg="1"/>
      <p:bldP spid="25" grpId="1" animBg="1"/>
      <p:bldP spid="26" grpId="0"/>
      <p:bldP spid="3" grpId="0" animBg="1"/>
      <p:bldP spid="27" grpId="0"/>
      <p:bldP spid="32" grpId="0"/>
      <p:bldP spid="33" grpId="0"/>
      <p:bldP spid="75" grpId="0"/>
      <p:bldP spid="76" grpId="0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3" grpId="0"/>
      <p:bldP spid="54" grpId="0"/>
      <p:bldP spid="55" grpId="0"/>
      <p:bldP spid="60" grpId="0"/>
      <p:bldP spid="61" grpId="0"/>
      <p:bldP spid="66" grpId="0"/>
      <p:bldP spid="67" grpId="0"/>
      <p:bldP spid="68" grpId="0"/>
      <p:bldP spid="69" grpId="0"/>
      <p:bldP spid="70" grpId="0"/>
      <p:bldP spid="71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6" grpId="0"/>
      <p:bldP spid="97" grpId="0" animBg="1"/>
      <p:bldP spid="9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ามเหลี่ยมมุมฉาก 1"/>
          <p:cNvSpPr/>
          <p:nvPr/>
        </p:nvSpPr>
        <p:spPr>
          <a:xfrm>
            <a:off x="3491880" y="404664"/>
            <a:ext cx="2160000" cy="1440160"/>
          </a:xfrm>
          <a:prstGeom prst="rtTriangl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3246380" y="181276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181166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747" y="9887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7" name="สามเหลี่ยมมุมฉาก 6"/>
          <p:cNvSpPr>
            <a:spLocks noChangeAspect="1"/>
          </p:cNvSpPr>
          <p:nvPr/>
        </p:nvSpPr>
        <p:spPr>
          <a:xfrm>
            <a:off x="3502513" y="420330"/>
            <a:ext cx="1079880" cy="720000"/>
          </a:xfrm>
          <a:prstGeom prst="rtTriangl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5508104" y="1166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sp>
        <p:nvSpPr>
          <p:cNvPr id="6" name="สามเหลี่ยมมุมฉาก 5"/>
          <p:cNvSpPr>
            <a:spLocks noChangeAspect="1"/>
          </p:cNvSpPr>
          <p:nvPr/>
        </p:nvSpPr>
        <p:spPr>
          <a:xfrm>
            <a:off x="3502753" y="415297"/>
            <a:ext cx="1079880" cy="720000"/>
          </a:xfrm>
          <a:prstGeom prst="rtTriangl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สามเหลี่ยมมุมฉาก 23"/>
          <p:cNvSpPr>
            <a:spLocks noChangeAspect="1"/>
          </p:cNvSpPr>
          <p:nvPr/>
        </p:nvSpPr>
        <p:spPr>
          <a:xfrm flipH="1" flipV="1">
            <a:off x="4572000" y="415377"/>
            <a:ext cx="1079880" cy="720000"/>
          </a:xfrm>
          <a:prstGeom prst="rtTriangle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496889" y="414962"/>
            <a:ext cx="2160000" cy="144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9" name="กลุ่ม 8"/>
          <p:cNvGrpSpPr/>
          <p:nvPr/>
        </p:nvGrpSpPr>
        <p:grpSpPr>
          <a:xfrm>
            <a:off x="3491880" y="783794"/>
            <a:ext cx="2165009" cy="720000"/>
            <a:chOff x="3563888" y="3861048"/>
            <a:chExt cx="2165009" cy="720000"/>
          </a:xfrm>
        </p:grpSpPr>
        <p:cxnSp>
          <p:nvCxnSpPr>
            <p:cNvPr id="10" name="ตัวเชื่อมต่อตรง 9"/>
            <p:cNvCxnSpPr/>
            <p:nvPr/>
          </p:nvCxnSpPr>
          <p:spPr>
            <a:xfrm>
              <a:off x="3563888" y="422100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3568897" y="386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>
              <a:off x="3568897" y="458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กลุ่ม 12"/>
          <p:cNvGrpSpPr/>
          <p:nvPr/>
        </p:nvGrpSpPr>
        <p:grpSpPr>
          <a:xfrm>
            <a:off x="3848370" y="406505"/>
            <a:ext cx="1443710" cy="1448457"/>
            <a:chOff x="3920378" y="3492551"/>
            <a:chExt cx="1443710" cy="1448457"/>
          </a:xfrm>
        </p:grpSpPr>
        <p:cxnSp>
          <p:nvCxnSpPr>
            <p:cNvPr id="14" name="ตัวเชื่อมต่อตรง 13"/>
            <p:cNvCxnSpPr/>
            <p:nvPr/>
          </p:nvCxnSpPr>
          <p:spPr>
            <a:xfrm>
              <a:off x="392037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/>
            <p:cNvCxnSpPr/>
            <p:nvPr/>
          </p:nvCxnSpPr>
          <p:spPr>
            <a:xfrm>
              <a:off x="428396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/>
            <p:cNvCxnSpPr/>
            <p:nvPr/>
          </p:nvCxnSpPr>
          <p:spPr>
            <a:xfrm>
              <a:off x="464045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/>
            <p:cNvCxnSpPr/>
            <p:nvPr/>
          </p:nvCxnSpPr>
          <p:spPr>
            <a:xfrm>
              <a:off x="500404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/>
            <p:cNvCxnSpPr/>
            <p:nvPr/>
          </p:nvCxnSpPr>
          <p:spPr>
            <a:xfrm>
              <a:off x="5364088" y="3492551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ตัวเชื่อมต่อตรง 22"/>
          <p:cNvCxnSpPr/>
          <p:nvPr/>
        </p:nvCxnSpPr>
        <p:spPr>
          <a:xfrm>
            <a:off x="3496889" y="1146010"/>
            <a:ext cx="1071561" cy="0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49607" y="97785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</a:t>
            </a:r>
            <a:endParaRPr lang="th-TH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54501" y="9565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</a:t>
            </a:r>
            <a:endParaRPr lang="th-TH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126996" y="2410159"/>
            <a:ext cx="3589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BCEF</a:t>
            </a:r>
            <a:endParaRPr lang="th-TH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4052773" y="2391488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29" name="กลุ่ม 28"/>
          <p:cNvGrpSpPr/>
          <p:nvPr/>
        </p:nvGrpSpPr>
        <p:grpSpPr>
          <a:xfrm>
            <a:off x="4396261" y="2276872"/>
            <a:ext cx="449458" cy="841412"/>
            <a:chOff x="6286476" y="4531342"/>
            <a:chExt cx="449458" cy="841412"/>
          </a:xfrm>
        </p:grpSpPr>
        <p:sp>
          <p:nvSpPr>
            <p:cNvPr id="30" name="TextBox 29"/>
            <p:cNvSpPr txBox="1"/>
            <p:nvPr/>
          </p:nvSpPr>
          <p:spPr>
            <a:xfrm>
              <a:off x="6286476" y="4531342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86476" y="478797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32" name="ตัวเชื่อมต่อตรง 31"/>
            <p:cNvCxnSpPr/>
            <p:nvPr/>
          </p:nvCxnSpPr>
          <p:spPr>
            <a:xfrm>
              <a:off x="6429349" y="4921010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107955" y="2407371"/>
            <a:ext cx="3205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BCDA</a:t>
            </a:r>
            <a:endParaRPr lang="th-TH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4665083" y="2404930"/>
            <a:ext cx="791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ของ</a:t>
            </a:r>
            <a:endParaRPr lang="th-TH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4942673" y="2912707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AB</a:t>
            </a:r>
            <a:endParaRPr lang="th-TH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331619" y="290007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5580112" y="2923824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4060724" y="288819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39" name="กลุ่ม 38"/>
          <p:cNvGrpSpPr/>
          <p:nvPr/>
        </p:nvGrpSpPr>
        <p:grpSpPr>
          <a:xfrm>
            <a:off x="4389809" y="2786715"/>
            <a:ext cx="449458" cy="827053"/>
            <a:chOff x="6286476" y="4568209"/>
            <a:chExt cx="449458" cy="827053"/>
          </a:xfrm>
        </p:grpSpPr>
        <p:sp>
          <p:nvSpPr>
            <p:cNvPr id="40" name="TextBox 39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42" name="ตัวเชื่อมต่อตรง 41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662642" y="288819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1126996" y="3458647"/>
            <a:ext cx="295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4060724" y="343856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4449997" y="3434787"/>
            <a:ext cx="2791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BCEF</a:t>
            </a:r>
            <a:endParaRPr lang="th-TH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1121240" y="3973282"/>
            <a:ext cx="3459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4934463" y="3966542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AB</a:t>
            </a:r>
            <a:endParaRPr lang="th-TH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5332189" y="395390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5569479" y="3977659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4068723" y="394203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52" name="กลุ่ม 51"/>
          <p:cNvGrpSpPr/>
          <p:nvPr/>
        </p:nvGrpSpPr>
        <p:grpSpPr>
          <a:xfrm>
            <a:off x="4397808" y="3840550"/>
            <a:ext cx="449458" cy="827053"/>
            <a:chOff x="6286476" y="4568209"/>
            <a:chExt cx="449458" cy="827053"/>
          </a:xfrm>
        </p:grpSpPr>
        <p:sp>
          <p:nvSpPr>
            <p:cNvPr id="53" name="TextBox 52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55" name="ตัวเชื่อมต่อตรง 54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670641" y="394203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66" name="TextBox 65"/>
          <p:cNvSpPr txBox="1"/>
          <p:nvPr/>
        </p:nvSpPr>
        <p:spPr>
          <a:xfrm>
            <a:off x="4071357" y="451571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67" name="กลุ่ม 66"/>
          <p:cNvGrpSpPr/>
          <p:nvPr/>
        </p:nvGrpSpPr>
        <p:grpSpPr>
          <a:xfrm>
            <a:off x="4400442" y="4437112"/>
            <a:ext cx="449458" cy="832021"/>
            <a:chOff x="6286476" y="4577600"/>
            <a:chExt cx="449458" cy="832021"/>
          </a:xfrm>
        </p:grpSpPr>
        <p:sp>
          <p:nvSpPr>
            <p:cNvPr id="68" name="TextBox 67"/>
            <p:cNvSpPr txBox="1"/>
            <p:nvPr/>
          </p:nvSpPr>
          <p:spPr>
            <a:xfrm>
              <a:off x="6286476" y="4577600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286476" y="4824846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70" name="ตัวเชื่อมต่อตรง 69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4661400" y="450916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72" name="TextBox 71"/>
          <p:cNvSpPr txBox="1"/>
          <p:nvPr/>
        </p:nvSpPr>
        <p:spPr>
          <a:xfrm>
            <a:off x="6185652" y="4514520"/>
            <a:ext cx="1734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5908253" y="452783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4934067" y="4514520"/>
            <a:ext cx="130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sp>
        <p:nvSpPr>
          <p:cNvPr id="75" name="สี่เหลี่ยมผืนผ้ามุมมน 74"/>
          <p:cNvSpPr/>
          <p:nvPr/>
        </p:nvSpPr>
        <p:spPr>
          <a:xfrm>
            <a:off x="1403648" y="5230271"/>
            <a:ext cx="6768752" cy="7920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/>
          </a:p>
        </p:txBody>
      </p:sp>
      <p:sp>
        <p:nvSpPr>
          <p:cNvPr id="76" name="TextBox 75"/>
          <p:cNvSpPr txBox="1"/>
          <p:nvPr/>
        </p:nvSpPr>
        <p:spPr>
          <a:xfrm>
            <a:off x="1609313" y="5326978"/>
            <a:ext cx="253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4067565" y="5326978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78" name="กลุ่ม 77"/>
          <p:cNvGrpSpPr/>
          <p:nvPr/>
        </p:nvGrpSpPr>
        <p:grpSpPr>
          <a:xfrm>
            <a:off x="4386610" y="5229200"/>
            <a:ext cx="449458" cy="829537"/>
            <a:chOff x="6286476" y="4593201"/>
            <a:chExt cx="449458" cy="829537"/>
          </a:xfrm>
        </p:grpSpPr>
        <p:sp>
          <p:nvSpPr>
            <p:cNvPr id="79" name="TextBox 78"/>
            <p:cNvSpPr txBox="1"/>
            <p:nvPr/>
          </p:nvSpPr>
          <p:spPr>
            <a:xfrm>
              <a:off x="6286476" y="4593201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286476" y="4837963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81" name="ตัวเชื่อมต่อตรง 80"/>
            <p:cNvCxnSpPr/>
            <p:nvPr/>
          </p:nvCxnSpPr>
          <p:spPr>
            <a:xfrm>
              <a:off x="6429349" y="4981627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4666949" y="5316943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3" name="TextBox 82"/>
          <p:cNvSpPr txBox="1"/>
          <p:nvPr/>
        </p:nvSpPr>
        <p:spPr>
          <a:xfrm>
            <a:off x="6220778" y="5322297"/>
            <a:ext cx="2041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84" name="TextBox 83"/>
          <p:cNvSpPr txBox="1"/>
          <p:nvPr/>
        </p:nvSpPr>
        <p:spPr>
          <a:xfrm>
            <a:off x="5902209" y="5326221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4892115" y="5322297"/>
            <a:ext cx="1244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grpSp>
        <p:nvGrpSpPr>
          <p:cNvPr id="86" name="กลุ่ม 85"/>
          <p:cNvGrpSpPr>
            <a:grpSpLocks noChangeAspect="1"/>
          </p:cNvGrpSpPr>
          <p:nvPr/>
        </p:nvGrpSpPr>
        <p:grpSpPr>
          <a:xfrm>
            <a:off x="3491880" y="1750607"/>
            <a:ext cx="90000" cy="90000"/>
            <a:chOff x="2843808" y="4725144"/>
            <a:chExt cx="220471" cy="220471"/>
          </a:xfrm>
        </p:grpSpPr>
        <p:cxnSp>
          <p:nvCxnSpPr>
            <p:cNvPr id="87" name="ตัวเชื่อมต่อตรง 86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ตัวเชื่อมต่อตรง 87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47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13681 -2.96296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162 L 0.00035 0.105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6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750"/>
                            </p:stCondLst>
                            <p:childTnLst>
                              <p:par>
                                <p:cTn id="204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250"/>
                            </p:stCondLst>
                            <p:childTnLst>
                              <p:par>
                                <p:cTn id="21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000"/>
                            </p:stCondLst>
                            <p:childTnLst>
                              <p:par>
                                <p:cTn id="21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750"/>
                            </p:stCondLst>
                            <p:childTnLst>
                              <p:par>
                                <p:cTn id="22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6" grpId="0" animBg="1"/>
      <p:bldP spid="6" grpId="1" animBg="1"/>
      <p:bldP spid="6" grpId="2" animBg="1"/>
      <p:bldP spid="24" grpId="0" animBg="1"/>
      <p:bldP spid="24" grpId="1" animBg="1"/>
      <p:bldP spid="8" grpId="0" animBg="1"/>
      <p:bldP spid="25" grpId="0"/>
      <p:bldP spid="26" grpId="0"/>
      <p:bldP spid="27" grpId="0"/>
      <p:bldP spid="28" grpId="0"/>
      <p:bldP spid="33" grpId="0"/>
      <p:bldP spid="34" grpId="0"/>
      <p:bldP spid="35" grpId="0"/>
      <p:bldP spid="36" grpId="0"/>
      <p:bldP spid="37" grpId="0"/>
      <p:bldP spid="38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6" grpId="0"/>
      <p:bldP spid="66" grpId="0"/>
      <p:bldP spid="71" grpId="0"/>
      <p:bldP spid="72" grpId="0"/>
      <p:bldP spid="73" grpId="0"/>
      <p:bldP spid="74" grpId="0"/>
      <p:bldP spid="75" grpId="0" animBg="1"/>
      <p:bldP spid="76" grpId="0"/>
      <p:bldP spid="77" grpId="0"/>
      <p:bldP spid="82" grpId="0"/>
      <p:bldP spid="83" grpId="0"/>
      <p:bldP spid="84" grpId="0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ามเหลี่ยมหน้าจั่ว 1"/>
          <p:cNvSpPr/>
          <p:nvPr/>
        </p:nvSpPr>
        <p:spPr>
          <a:xfrm>
            <a:off x="3491880" y="404664"/>
            <a:ext cx="2160000" cy="1440160"/>
          </a:xfrm>
          <a:prstGeom prst="triangle">
            <a:avLst>
              <a:gd name="adj" fmla="val 33758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3246380" y="181276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4" y="181166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</a:t>
            </a:r>
            <a:endParaRPr lang="th-TH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998359" y="10950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</a:t>
            </a:r>
            <a:endParaRPr lang="th-TH" sz="2000" dirty="0"/>
          </a:p>
        </p:txBody>
      </p:sp>
      <p:sp>
        <p:nvSpPr>
          <p:cNvPr id="20" name="สามเหลี่ยมมุมฉาก 19"/>
          <p:cNvSpPr/>
          <p:nvPr/>
        </p:nvSpPr>
        <p:spPr>
          <a:xfrm flipH="1">
            <a:off x="3851960" y="430533"/>
            <a:ext cx="370800" cy="720080"/>
          </a:xfrm>
          <a:prstGeom prst="rtTriangl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สามเหลี่ยมมุมฉาก 18"/>
          <p:cNvSpPr/>
          <p:nvPr/>
        </p:nvSpPr>
        <p:spPr>
          <a:xfrm flipH="1">
            <a:off x="3851920" y="425595"/>
            <a:ext cx="363600" cy="720080"/>
          </a:xfrm>
          <a:prstGeom prst="rtTriangl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TextBox 20"/>
          <p:cNvSpPr txBox="1"/>
          <p:nvPr/>
        </p:nvSpPr>
        <p:spPr>
          <a:xfrm>
            <a:off x="4025412" y="180491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</a:t>
            </a:r>
            <a:endParaRPr lang="th-TH" sz="2000" dirty="0"/>
          </a:p>
        </p:txBody>
      </p:sp>
      <p:grpSp>
        <p:nvGrpSpPr>
          <p:cNvPr id="22" name="กลุ่ม 21"/>
          <p:cNvGrpSpPr>
            <a:grpSpLocks noChangeAspect="1"/>
          </p:cNvGrpSpPr>
          <p:nvPr/>
        </p:nvGrpSpPr>
        <p:grpSpPr>
          <a:xfrm>
            <a:off x="4225246" y="1756897"/>
            <a:ext cx="90000" cy="90000"/>
            <a:chOff x="2843808" y="4725144"/>
            <a:chExt cx="220471" cy="220471"/>
          </a:xfrm>
        </p:grpSpPr>
        <p:cxnSp>
          <p:nvCxnSpPr>
            <p:cNvPr id="23" name="ตัวเชื่อมต่อตรง 22"/>
            <p:cNvCxnSpPr/>
            <p:nvPr/>
          </p:nvCxnSpPr>
          <p:spPr>
            <a:xfrm>
              <a:off x="2843808" y="4725144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/>
            <p:cNvCxnSpPr/>
            <p:nvPr/>
          </p:nvCxnSpPr>
          <p:spPr>
            <a:xfrm>
              <a:off x="3064279" y="4729591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สามเหลี่ยมมุมฉาก 28"/>
          <p:cNvSpPr/>
          <p:nvPr/>
        </p:nvSpPr>
        <p:spPr>
          <a:xfrm>
            <a:off x="4230883" y="425595"/>
            <a:ext cx="720000" cy="720000"/>
          </a:xfrm>
          <a:prstGeom prst="rtTriangl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สามเหลี่ยมมุมฉาก 29"/>
          <p:cNvSpPr/>
          <p:nvPr/>
        </p:nvSpPr>
        <p:spPr>
          <a:xfrm>
            <a:off x="4220170" y="410848"/>
            <a:ext cx="734400" cy="734400"/>
          </a:xfrm>
          <a:prstGeom prst="rtTriangl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สามเหลี่ยมมุมฉาก 26"/>
          <p:cNvSpPr/>
          <p:nvPr/>
        </p:nvSpPr>
        <p:spPr>
          <a:xfrm flipH="1" flipV="1">
            <a:off x="4954570" y="412615"/>
            <a:ext cx="702000" cy="702000"/>
          </a:xfrm>
          <a:prstGeom prst="rtTriangl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สามเหลี่ยมมุมฉาก 30"/>
          <p:cNvSpPr/>
          <p:nvPr/>
        </p:nvSpPr>
        <p:spPr>
          <a:xfrm flipV="1">
            <a:off x="3495403" y="412615"/>
            <a:ext cx="360000" cy="720080"/>
          </a:xfrm>
          <a:prstGeom prst="rtTriangl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4" name="กลุ่ม 3"/>
          <p:cNvGrpSpPr/>
          <p:nvPr/>
        </p:nvGrpSpPr>
        <p:grpSpPr>
          <a:xfrm>
            <a:off x="3502513" y="783794"/>
            <a:ext cx="2165009" cy="720000"/>
            <a:chOff x="3563888" y="3861048"/>
            <a:chExt cx="2165009" cy="720000"/>
          </a:xfrm>
        </p:grpSpPr>
        <p:cxnSp>
          <p:nvCxnSpPr>
            <p:cNvPr id="5" name="ตัวเชื่อมต่อตรง 4"/>
            <p:cNvCxnSpPr/>
            <p:nvPr/>
          </p:nvCxnSpPr>
          <p:spPr>
            <a:xfrm>
              <a:off x="3563888" y="422100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ตัวเชื่อมต่อตรง 5"/>
            <p:cNvCxnSpPr/>
            <p:nvPr/>
          </p:nvCxnSpPr>
          <p:spPr>
            <a:xfrm>
              <a:off x="3568897" y="386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/>
            <p:cNvCxnSpPr/>
            <p:nvPr/>
          </p:nvCxnSpPr>
          <p:spPr>
            <a:xfrm>
              <a:off x="3568897" y="4581048"/>
              <a:ext cx="216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สี่เหลี่ยมผืนผ้า 2"/>
          <p:cNvSpPr/>
          <p:nvPr/>
        </p:nvSpPr>
        <p:spPr>
          <a:xfrm>
            <a:off x="3499571" y="414962"/>
            <a:ext cx="2160000" cy="144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8" name="กลุ่ม 7"/>
          <p:cNvGrpSpPr/>
          <p:nvPr/>
        </p:nvGrpSpPr>
        <p:grpSpPr>
          <a:xfrm>
            <a:off x="3859003" y="406505"/>
            <a:ext cx="1443710" cy="1448457"/>
            <a:chOff x="3920378" y="3492551"/>
            <a:chExt cx="1443710" cy="1448457"/>
          </a:xfrm>
        </p:grpSpPr>
        <p:cxnSp>
          <p:nvCxnSpPr>
            <p:cNvPr id="9" name="ตัวเชื่อมต่อตรง 8"/>
            <p:cNvCxnSpPr/>
            <p:nvPr/>
          </p:nvCxnSpPr>
          <p:spPr>
            <a:xfrm>
              <a:off x="392037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/>
            <p:cNvCxnSpPr/>
            <p:nvPr/>
          </p:nvCxnSpPr>
          <p:spPr>
            <a:xfrm>
              <a:off x="428396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464045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>
              <a:off x="5004048" y="3501008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5364088" y="3492551"/>
              <a:ext cx="0" cy="144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ตัวเชื่อมต่อตรง 27"/>
          <p:cNvCxnSpPr/>
          <p:nvPr/>
        </p:nvCxnSpPr>
        <p:spPr>
          <a:xfrm>
            <a:off x="4222593" y="423507"/>
            <a:ext cx="0" cy="144000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3856466" y="1146010"/>
            <a:ext cx="1080000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222609" y="118247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</a:t>
            </a:r>
            <a:endParaRPr lang="th-TH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484333" y="1171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</a:t>
            </a:r>
            <a:endParaRPr lang="th-TH" sz="2000" dirty="0"/>
          </a:p>
        </p:txBody>
      </p:sp>
      <p:cxnSp>
        <p:nvCxnSpPr>
          <p:cNvPr id="34" name="ตัวเชื่อมต่อตรง 33"/>
          <p:cNvCxnSpPr/>
          <p:nvPr/>
        </p:nvCxnSpPr>
        <p:spPr>
          <a:xfrm>
            <a:off x="3863905" y="1142662"/>
            <a:ext cx="18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82489" y="96336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</a:t>
            </a:r>
            <a:endParaRPr lang="th-TH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556259" y="96226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</a:t>
            </a:r>
            <a:endParaRPr lang="th-TH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126996" y="2410159"/>
            <a:ext cx="3589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BCGH</a:t>
            </a:r>
            <a:endParaRPr lang="th-TH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4052773" y="2391488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39" name="กลุ่ม 38"/>
          <p:cNvGrpSpPr/>
          <p:nvPr/>
        </p:nvGrpSpPr>
        <p:grpSpPr>
          <a:xfrm>
            <a:off x="4396261" y="2276872"/>
            <a:ext cx="449458" cy="841412"/>
            <a:chOff x="6286476" y="4531342"/>
            <a:chExt cx="449458" cy="841412"/>
          </a:xfrm>
        </p:grpSpPr>
        <p:sp>
          <p:nvSpPr>
            <p:cNvPr id="40" name="TextBox 39"/>
            <p:cNvSpPr txBox="1"/>
            <p:nvPr/>
          </p:nvSpPr>
          <p:spPr>
            <a:xfrm>
              <a:off x="6286476" y="4531342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86476" y="478797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42" name="ตัวเชื่อมต่อตรง 41"/>
            <p:cNvCxnSpPr/>
            <p:nvPr/>
          </p:nvCxnSpPr>
          <p:spPr>
            <a:xfrm>
              <a:off x="6429349" y="4921010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107955" y="2407371"/>
            <a:ext cx="3205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BCDE</a:t>
            </a:r>
            <a:endParaRPr lang="th-TH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4665083" y="2404930"/>
            <a:ext cx="791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ของ</a:t>
            </a:r>
            <a:endParaRPr lang="th-TH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4942673" y="2912707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EB</a:t>
            </a:r>
            <a:endParaRPr lang="th-TH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1619" y="290007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5580112" y="2914299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4060724" y="288819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49" name="กลุ่ม 48"/>
          <p:cNvGrpSpPr/>
          <p:nvPr/>
        </p:nvGrpSpPr>
        <p:grpSpPr>
          <a:xfrm>
            <a:off x="4389809" y="2786715"/>
            <a:ext cx="449458" cy="827053"/>
            <a:chOff x="6286476" y="4568209"/>
            <a:chExt cx="449458" cy="827053"/>
          </a:xfrm>
        </p:grpSpPr>
        <p:sp>
          <p:nvSpPr>
            <p:cNvPr id="50" name="TextBox 49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52" name="ตัวเชื่อมต่อตรง 51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4662642" y="288819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1126996" y="3458647"/>
            <a:ext cx="295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4060724" y="343856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449996" y="3434787"/>
            <a:ext cx="3146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พื้นที่รูปสี่เหลี่ยม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BCGH</a:t>
            </a:r>
            <a:endParaRPr lang="th-TH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1121240" y="3973282"/>
            <a:ext cx="3459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ABC</a:t>
            </a:r>
            <a:endParaRPr lang="th-TH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4934463" y="3966542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EB</a:t>
            </a:r>
            <a:endParaRPr lang="th-TH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5332189" y="3953909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5569479" y="3977659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61" name="TextBox 60"/>
          <p:cNvSpPr txBox="1"/>
          <p:nvPr/>
        </p:nvSpPr>
        <p:spPr>
          <a:xfrm>
            <a:off x="4068723" y="394203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62" name="กลุ่ม 61"/>
          <p:cNvGrpSpPr/>
          <p:nvPr/>
        </p:nvGrpSpPr>
        <p:grpSpPr>
          <a:xfrm>
            <a:off x="4397808" y="3840550"/>
            <a:ext cx="449458" cy="827053"/>
            <a:chOff x="6286476" y="4568209"/>
            <a:chExt cx="449458" cy="827053"/>
          </a:xfrm>
        </p:grpSpPr>
        <p:sp>
          <p:nvSpPr>
            <p:cNvPr id="63" name="TextBox 62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65" name="ตัวเชื่อมต่อตรง 64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4670641" y="394203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67" name="TextBox 66"/>
          <p:cNvSpPr txBox="1"/>
          <p:nvPr/>
        </p:nvSpPr>
        <p:spPr>
          <a:xfrm>
            <a:off x="4071357" y="4947762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68" name="กลุ่ม 67"/>
          <p:cNvGrpSpPr/>
          <p:nvPr/>
        </p:nvGrpSpPr>
        <p:grpSpPr>
          <a:xfrm>
            <a:off x="4400442" y="4869160"/>
            <a:ext cx="449458" cy="832021"/>
            <a:chOff x="6286476" y="4577600"/>
            <a:chExt cx="449458" cy="832021"/>
          </a:xfrm>
        </p:grpSpPr>
        <p:sp>
          <p:nvSpPr>
            <p:cNvPr id="69" name="TextBox 68"/>
            <p:cNvSpPr txBox="1"/>
            <p:nvPr/>
          </p:nvSpPr>
          <p:spPr>
            <a:xfrm>
              <a:off x="6286476" y="4577600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286476" y="4824846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71" name="ตัวเชื่อมต่อตรง 70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4661400" y="494121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6185652" y="4946568"/>
            <a:ext cx="1734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5908253" y="4959883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75" name="TextBox 74"/>
          <p:cNvSpPr txBox="1"/>
          <p:nvPr/>
        </p:nvSpPr>
        <p:spPr>
          <a:xfrm>
            <a:off x="4934067" y="4946568"/>
            <a:ext cx="130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sp>
        <p:nvSpPr>
          <p:cNvPr id="76" name="สี่เหลี่ยมผืนผ้ามุมมน 75"/>
          <p:cNvSpPr/>
          <p:nvPr/>
        </p:nvSpPr>
        <p:spPr>
          <a:xfrm>
            <a:off x="1403648" y="5840894"/>
            <a:ext cx="6768752" cy="7920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/>
          </a:p>
        </p:txBody>
      </p:sp>
      <p:sp>
        <p:nvSpPr>
          <p:cNvPr id="77" name="TextBox 76"/>
          <p:cNvSpPr txBox="1"/>
          <p:nvPr/>
        </p:nvSpPr>
        <p:spPr>
          <a:xfrm>
            <a:off x="1609313" y="5937601"/>
            <a:ext cx="253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พื้นที่รูปสามเหลี่ยม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/>
          </a:p>
        </p:txBody>
      </p:sp>
      <p:sp>
        <p:nvSpPr>
          <p:cNvPr id="78" name="TextBox 77"/>
          <p:cNvSpPr txBox="1"/>
          <p:nvPr/>
        </p:nvSpPr>
        <p:spPr>
          <a:xfrm>
            <a:off x="4067565" y="5937601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79" name="กลุ่ม 78"/>
          <p:cNvGrpSpPr/>
          <p:nvPr/>
        </p:nvGrpSpPr>
        <p:grpSpPr>
          <a:xfrm>
            <a:off x="4386610" y="5839823"/>
            <a:ext cx="449458" cy="829537"/>
            <a:chOff x="6286476" y="4593201"/>
            <a:chExt cx="449458" cy="829537"/>
          </a:xfrm>
        </p:grpSpPr>
        <p:sp>
          <p:nvSpPr>
            <p:cNvPr id="80" name="TextBox 79"/>
            <p:cNvSpPr txBox="1"/>
            <p:nvPr/>
          </p:nvSpPr>
          <p:spPr>
            <a:xfrm>
              <a:off x="6286476" y="4593201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286476" y="4837963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82" name="ตัวเชื่อมต่อตรง 81"/>
            <p:cNvCxnSpPr/>
            <p:nvPr/>
          </p:nvCxnSpPr>
          <p:spPr>
            <a:xfrm>
              <a:off x="6429349" y="4981627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4666949" y="5927566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4" name="TextBox 83"/>
          <p:cNvSpPr txBox="1"/>
          <p:nvPr/>
        </p:nvSpPr>
        <p:spPr>
          <a:xfrm>
            <a:off x="6220778" y="5932920"/>
            <a:ext cx="2041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ความยาวฐาน</a:t>
            </a:r>
            <a:endParaRPr lang="th-TH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5902209" y="5936844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6" name="TextBox 85"/>
          <p:cNvSpPr txBox="1"/>
          <p:nvPr/>
        </p:nvSpPr>
        <p:spPr>
          <a:xfrm>
            <a:off x="4892115" y="5932920"/>
            <a:ext cx="1244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ความสูง</a:t>
            </a:r>
            <a:endParaRPr lang="th-TH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4933684" y="4450798"/>
            <a:ext cx="71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AT</a:t>
            </a:r>
            <a:endParaRPr lang="th-TH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5331410" y="4438165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5568700" y="4461915"/>
            <a:ext cx="62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BC</a:t>
            </a:r>
            <a:endParaRPr lang="th-TH" sz="3200" dirty="0"/>
          </a:p>
        </p:txBody>
      </p:sp>
      <p:sp>
        <p:nvSpPr>
          <p:cNvPr id="90" name="TextBox 89"/>
          <p:cNvSpPr txBox="1"/>
          <p:nvPr/>
        </p:nvSpPr>
        <p:spPr>
          <a:xfrm>
            <a:off x="4067944" y="442629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</a:t>
            </a:r>
            <a:endParaRPr lang="th-TH" sz="3200" dirty="0"/>
          </a:p>
        </p:txBody>
      </p:sp>
      <p:grpSp>
        <p:nvGrpSpPr>
          <p:cNvPr id="91" name="กลุ่ม 90"/>
          <p:cNvGrpSpPr/>
          <p:nvPr/>
        </p:nvGrpSpPr>
        <p:grpSpPr>
          <a:xfrm>
            <a:off x="4397029" y="4324806"/>
            <a:ext cx="449458" cy="827053"/>
            <a:chOff x="6286476" y="4568209"/>
            <a:chExt cx="449458" cy="827053"/>
          </a:xfrm>
        </p:grpSpPr>
        <p:sp>
          <p:nvSpPr>
            <p:cNvPr id="92" name="TextBox 91"/>
            <p:cNvSpPr txBox="1"/>
            <p:nvPr/>
          </p:nvSpPr>
          <p:spPr>
            <a:xfrm>
              <a:off x="6286476" y="4568209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1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286476" y="4810487"/>
              <a:ext cx="4494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dirty="0"/>
                <a:t>2</a:t>
              </a:r>
            </a:p>
          </p:txBody>
        </p:sp>
        <p:cxnSp>
          <p:nvCxnSpPr>
            <p:cNvPr id="94" name="ตัวเชื่อมต่อตรง 93"/>
            <p:cNvCxnSpPr/>
            <p:nvPr/>
          </p:nvCxnSpPr>
          <p:spPr>
            <a:xfrm>
              <a:off x="6429349" y="4956635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4669862" y="4426290"/>
            <a:ext cx="468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sym typeface="Symbol"/>
              </a:rPr>
              <a:t>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41302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2.78742E-6 L 0.07813 2.78742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209 L -0.00052 0.107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3.81679E-6 L -0.03889 -3.81679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85 L 0.00017 0.1054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750"/>
                            </p:stCondLst>
                            <p:childTnLst>
                              <p:par>
                                <p:cTn id="264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500"/>
                            </p:stCondLst>
                            <p:childTnLst>
                              <p:par>
                                <p:cTn id="26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250"/>
                            </p:stCondLst>
                            <p:childTnLst>
                              <p:par>
                                <p:cTn id="27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4000"/>
                            </p:stCondLst>
                            <p:childTnLst>
                              <p:par>
                                <p:cTn id="27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4750"/>
                            </p:stCondLst>
                            <p:childTnLst>
                              <p:par>
                                <p:cTn id="28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9" grpId="1" animBg="1"/>
      <p:bldP spid="19" grpId="2" animBg="1"/>
      <p:bldP spid="21" grpId="0"/>
      <p:bldP spid="29" grpId="0" animBg="1"/>
      <p:bldP spid="30" grpId="0" animBg="1"/>
      <p:bldP spid="30" grpId="1" animBg="1"/>
      <p:bldP spid="30" grpId="2" animBg="1"/>
      <p:bldP spid="27" grpId="0" animBg="1"/>
      <p:bldP spid="27" grpId="1" animBg="1"/>
      <p:bldP spid="31" grpId="0" animBg="1"/>
      <p:bldP spid="31" grpId="1" animBg="1"/>
      <p:bldP spid="3" grpId="0" animBg="1"/>
      <p:bldP spid="32" grpId="0"/>
      <p:bldP spid="33" grpId="0"/>
      <p:bldP spid="35" grpId="0"/>
      <p:bldP spid="36" grpId="0"/>
      <p:bldP spid="37" grpId="0"/>
      <p:bldP spid="38" grpId="0"/>
      <p:bldP spid="43" grpId="0"/>
      <p:bldP spid="44" grpId="0"/>
      <p:bldP spid="45" grpId="0"/>
      <p:bldP spid="46" grpId="0"/>
      <p:bldP spid="47" grpId="0"/>
      <p:bldP spid="48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6" grpId="0"/>
      <p:bldP spid="67" grpId="0"/>
      <p:bldP spid="72" grpId="0"/>
      <p:bldP spid="73" grpId="0"/>
      <p:bldP spid="74" grpId="0"/>
      <p:bldP spid="75" grpId="0"/>
      <p:bldP spid="76" grpId="0" animBg="1"/>
      <p:bldP spid="77" grpId="0"/>
      <p:bldP spid="7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5" grpId="0"/>
    </p:bldLst>
  </p:timing>
</p:sld>
</file>

<file path=ppt/theme/theme1.xml><?xml version="1.0" encoding="utf-8"?>
<a:theme xmlns:a="http://schemas.openxmlformats.org/drawingml/2006/main" name="แกลเลอรี">
  <a:themeElements>
    <a:clrScheme name="แกลเลอรี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แกลเลอรี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แกลเลอรี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3690</TotalTime>
  <Words>856</Words>
  <Application>Microsoft Office PowerPoint</Application>
  <PresentationFormat>นำเสนอทางหน้าจอ (4:3)</PresentationFormat>
  <Paragraphs>466</Paragraphs>
  <Slides>16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16</vt:i4>
      </vt:variant>
    </vt:vector>
  </HeadingPairs>
  <TitlesOfParts>
    <vt:vector size="21" baseType="lpstr">
      <vt:lpstr>Arial</vt:lpstr>
      <vt:lpstr>Cordia New</vt:lpstr>
      <vt:lpstr>Gill Sans MT</vt:lpstr>
      <vt:lpstr>Symbol</vt:lpstr>
      <vt:lpstr>แกลเลอรี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IPST</dc:creator>
  <cp:lastModifiedBy>ศุภรานันท์ แก้วเกิดมี</cp:lastModifiedBy>
  <cp:revision>168</cp:revision>
  <dcterms:created xsi:type="dcterms:W3CDTF">2015-08-10T03:09:12Z</dcterms:created>
  <dcterms:modified xsi:type="dcterms:W3CDTF">2025-06-13T06:50:06Z</dcterms:modified>
</cp:coreProperties>
</file>